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74" r:id="rId5"/>
    <p:sldId id="259" r:id="rId6"/>
    <p:sldId id="273" r:id="rId7"/>
    <p:sldId id="260" r:id="rId8"/>
    <p:sldId id="275" r:id="rId9"/>
    <p:sldId id="261" r:id="rId10"/>
    <p:sldId id="276" r:id="rId11"/>
    <p:sldId id="262" r:id="rId12"/>
    <p:sldId id="277" r:id="rId13"/>
    <p:sldId id="263" r:id="rId14"/>
    <p:sldId id="278" r:id="rId15"/>
    <p:sldId id="264" r:id="rId16"/>
    <p:sldId id="279" r:id="rId17"/>
    <p:sldId id="265" r:id="rId18"/>
    <p:sldId id="280" r:id="rId19"/>
    <p:sldId id="266" r:id="rId20"/>
    <p:sldId id="281" r:id="rId21"/>
    <p:sldId id="268" r:id="rId22"/>
    <p:sldId id="282" r:id="rId23"/>
    <p:sldId id="269" r:id="rId24"/>
    <p:sldId id="283" r:id="rId25"/>
    <p:sldId id="270" r:id="rId26"/>
    <p:sldId id="284" r:id="rId27"/>
    <p:sldId id="271" r:id="rId28"/>
    <p:sldId id="285" r:id="rId29"/>
    <p:sldId id="272" r:id="rId30"/>
    <p:sldId id="286" r:id="rId31"/>
    <p:sldId id="267" r:id="rId3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>
      <p:cViewPr varScale="1">
        <p:scale>
          <a:sx n="47" d="100"/>
          <a:sy n="47" d="100"/>
        </p:scale>
        <p:origin x="58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3BDEFB-E26F-48AF-BDF9-AEBDC746CC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CA30922-0A81-4A72-B273-64EAFA88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A9DB33D-D4E8-4F75-975B-DB836571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7A5B311-68BF-4BAA-AB89-DD546B9D5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DDA84CE-C69B-48F1-9FB4-C3579B9AE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850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E17318-CBE4-474F-B8C6-5C171EA6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36D43E6-55FB-4EA4-B275-1ABE40D71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1910E83-FF1A-4670-AB7A-7A01E2626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1D13DB-FF00-49A9-8057-7C132F2F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40477B2-7B22-4446-8362-7B30CB2D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89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8C099738-450F-4ECB-95E3-87C39EB79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B234D90-E636-47CE-B716-EF059BF9D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815F75-06A5-4829-8E13-BA2A31D9A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FB3BD75-6A0A-41E9-B55D-01D8DEE46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4BD66C9-7636-4600-A499-18A230C84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649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D74EB9-5254-411A-94EC-F8044820A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4BF87C-6D00-4892-830B-9EE780843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5294240-CD7C-4A54-A3F1-0EE60EF1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FF4812C-CB66-40DA-8678-C3B25610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C43A5F3-7D3D-46DA-89F3-798C248D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87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6EC49D-63C1-4796-85A4-EBEB2090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9FE3B87-6560-4F4F-BEBC-99B79777C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81AE4F-011C-4EFE-A7FB-428CE0839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2C0C61C-2321-4F05-B98A-F989A667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D651A54-4AA2-438E-9E33-79E08374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694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D4A582-5F61-4D53-A4E3-6D3EB538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3E10C6-939C-4685-B7DC-56E9E93EB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EF288A7-8A23-4D9C-B02A-D7C81888F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355A7AB-D18D-4241-BA61-5CDA72DC3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8D9D5B0-128E-4B2D-83D5-4BB546EAE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45A6544-C46D-4C4A-9AD9-66522107F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39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C18C1D-4277-4525-B7A0-B6FD0D4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41AE8CE-1BE7-4517-B4DE-7CB7A9B5C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D259169-B466-4743-AB53-192F1BA1B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4C3B0DA-8149-4F57-B1C9-F634B71C81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78A4AA5-B779-490D-A364-E72AC944BF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6B59184-DB0A-46DB-9A49-6D02A469C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3C10CF4-AC8C-4F2A-A6C7-EA571150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4C5143-C2BE-412C-BB8F-1ACB5FF6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835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886FCA-14D1-452A-98A1-ECA7B552D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E867CAA-6136-4BA4-9980-7053B1C2C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37075C7-F7D3-49E2-BA55-529C8DDA7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87A96F1-F83D-49C7-8481-9816153A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51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A173309-8963-4B25-B971-8C4D538CA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EFAFF8E-1A9B-472F-BA29-663250BD3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7411A9E-C14E-4550-A34F-75461F4D6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37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F3621E-FF3A-47C0-A24E-AA515D70D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C39E6E-BEC7-40A3-9413-7EB8F0410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B1F13A0-2EB4-40E3-BC08-CFE5731F29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0061D9E-CD0E-40B5-8D0F-0F0DDEB2A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6A73621-6E7A-41A6-886A-EAC6D93F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E46778E-36D8-43E1-9C80-3BDD6E58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87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CCFD1F-48D7-46F0-A8E5-18E15F609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221201E-BFB9-44CB-98F1-40897FB19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1FF40EA-69D5-4630-9CF7-B3AFEF919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46EFDF2-2134-4E5D-807F-A2ADEFEC2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396406F-6054-4384-9F90-AB4F1C0D5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140E469-A923-4715-92B7-AEE2A3C4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374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26083F4-4C0D-4885-94F7-73D522B0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FE7F48D-7B9C-473E-9D76-9FDDC1760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EA1F2E-7997-410C-A50D-539E31BF1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D192B-1C50-4EBD-880A-CEDCAF211245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098E714-3D37-40C6-9574-61993262E5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2CAE62-BBD9-47FD-8163-604B88D499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D2773-3E3D-46BB-B04F-383D5296BB2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053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7D7A02-907B-496F-BA7E-AA3780733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BA5268-0AE7-4CAD-9537-D0EB09E764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8D065B-39DA-4077-B9CF-E489CE4C01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885363-B9A7-4D75-95B3-05A7ED0B4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9529" y="2085788"/>
            <a:ext cx="6884895" cy="1496649"/>
          </a:xfrm>
        </p:spPr>
        <p:txBody>
          <a:bodyPr anchor="b">
            <a:normAutofit/>
          </a:bodyPr>
          <a:lstStyle/>
          <a:p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TROPICKÉ OVOCE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6133F6E-F8B7-4DB6-94BD-CEBACDB57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3948055"/>
            <a:ext cx="6096000" cy="1808801"/>
          </a:xfrm>
        </p:spPr>
        <p:txBody>
          <a:bodyPr anchor="t">
            <a:normAutofit lnSpcReduction="10000"/>
          </a:bodyPr>
          <a:lstStyle/>
          <a:p>
            <a:r>
              <a:rPr lang="cs-CZ" sz="36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Druhy ovoce </a:t>
            </a:r>
            <a:r>
              <a:rPr lang="cs-CZ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z pexesa</a:t>
            </a:r>
          </a:p>
          <a:p>
            <a:r>
              <a:rPr lang="cs-CZ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Zdravě nezdravě</a:t>
            </a:r>
          </a:p>
          <a:p>
            <a:r>
              <a:rPr lang="cs-CZ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příloha 4</a:t>
            </a:r>
          </a:p>
        </p:txBody>
      </p:sp>
    </p:spTree>
    <p:extLst>
      <p:ext uri="{BB962C8B-B14F-4D97-AF65-F5344CB8AC3E}">
        <p14:creationId xmlns:p14="http://schemas.microsoft.com/office/powerpoint/2010/main" val="904416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POMERANČ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algn="just"/>
            <a:r>
              <a:rPr lang="cs-CZ" sz="2400" kern="50" dirty="0">
                <a:effectLst/>
                <a:ea typeface="Arial Unicode MS"/>
              </a:rPr>
              <a:t>Pochází pravděpodobně ze subtropických hraničních oblastí Číny a Vietnamu. V 15. století byl dovezen do Evropy a záhy po objevení Ameriky i tam. Nyní je rozšířen do všech subtropických oblastí, v tropech se mu pro přílišnou vlhkost nedaří. Jde o nejvíce pěstované citrusové plody na světě, třetina se vypěstuje v Kostarice.</a:t>
            </a:r>
          </a:p>
          <a:p>
            <a:pPr algn="just"/>
            <a:r>
              <a:rPr lang="cs-CZ" sz="2400" kern="50" dirty="0">
                <a:effectLst/>
                <a:ea typeface="Arial Unicode MS"/>
              </a:rPr>
              <a:t>V Číně platí, že věnujete-li pomeranče na Nový rok, přejete dotyčnému štěstí a prosperitu v následujících 12 měsících.</a:t>
            </a:r>
          </a:p>
          <a:p>
            <a:pPr algn="just"/>
            <a:r>
              <a:rPr lang="cs-CZ" sz="2400" kern="50" dirty="0">
                <a:effectLst/>
                <a:ea typeface="Arial Unicode MS"/>
              </a:rPr>
              <a:t>Obsah pomerančů: draslík, vápník, měď, vitamin C, B2, C, kyselina listová a vláknina.</a:t>
            </a:r>
          </a:p>
          <a:p>
            <a:pPr algn="just"/>
            <a:r>
              <a:rPr lang="cs-CZ" sz="2400" kern="50" dirty="0">
                <a:effectLst/>
                <a:ea typeface="Arial Unicode MS"/>
              </a:rPr>
              <a:t>Pomeranče posilují imunitní systém, krevní oběh a zpomalují stárnutí buněk.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8224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AVOKÁDO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1971" y="963747"/>
            <a:ext cx="6448369" cy="493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9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AVOKÁDO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Pochází ze středu Jižní Ameriky, pěstuje se v Indii, na Kanárských ostrovech, v USA.</a:t>
            </a:r>
          </a:p>
          <a:p>
            <a:r>
              <a:rPr lang="cs-CZ" sz="2400" kern="50" dirty="0">
                <a:effectLst/>
                <a:ea typeface="Arial Unicode MS"/>
              </a:rPr>
              <a:t>Avokádo je bohatým zdrojem minerálních látek: draslíku, mědi, hořčíku, fosforu a vitamínů E, K, B. Obsahuje jen mizivé množství cukru, zato na ovoce nezvyklé množství tuku (složení mastných kyselin se podobá olivovému oleji).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08126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PAPÁJA</a:t>
            </a:r>
          </a:p>
        </p:txBody>
      </p:sp>
      <p:sp>
        <p:nvSpPr>
          <p:cNvPr id="4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5" r="-2" b="14525"/>
          <a:stretch/>
        </p:blipFill>
        <p:spPr>
          <a:xfrm>
            <a:off x="5385253" y="640080"/>
            <a:ext cx="5441806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PAPÁJA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Původně pravděpodobně ze Střední Ameriky, postupně se rozšířil do ostatních tropických oblastí.</a:t>
            </a:r>
          </a:p>
          <a:p>
            <a:r>
              <a:rPr lang="cs-CZ" sz="2400" kern="50" dirty="0">
                <a:effectLst/>
                <a:ea typeface="Arial Unicode MS"/>
              </a:rPr>
              <a:t>Papája obecná se od pradávna pěstuje pro své plody, které se konzumují syrové nebo kompotované, připravují se z nich džemy i ovocné nápoje, přidávají se do ovocných salátů, vaří se z nich „zelí“. Využívá se také jejich semen, která se pro svou palčivou chuť používají jako náhražky pepře. Mladé listy se konzumují jako špenát. Export celých plodů je, s ohledem na náchylnost na otlačení a houbovitá onemocnění, omezený. Využívá se v lékařství, má protizánětlivé účinky.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92873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cs-CZ" sz="5400" b="1" dirty="0"/>
              <a:t>MELOUN</a:t>
            </a:r>
            <a:br>
              <a:rPr lang="cs-CZ" sz="5400" b="1" dirty="0"/>
            </a:br>
            <a:r>
              <a:rPr lang="cs-CZ" sz="5400" b="1" dirty="0"/>
              <a:t>ŽLUTÝ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93446" y="640080"/>
            <a:ext cx="582542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19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cs-CZ" sz="5400" b="1" dirty="0"/>
              <a:t>MELOUN</a:t>
            </a:r>
            <a:br>
              <a:rPr lang="cs-CZ" sz="5400" b="1" dirty="0"/>
            </a:br>
            <a:r>
              <a:rPr lang="cs-CZ" sz="5400" b="1" dirty="0"/>
              <a:t>ŽLUTÝ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Žlutý meloun pochází z Asie, ale dnes se pěstuje téměř na všech kontinentech. K nám se dováží zejména z Itálie a Španělska, kde patří mezi běžně pěstované plodiny. Tento plod je bohatý na vitamíny A, B a C, vápník a draslík. Kombinace těchto minerálů a vitamínů posiluje rovnováhu metabolismu, a proto je vhodný pro diabetiky. Žlutý meloun dokáže pomoci při spálení od slunce.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285751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KIWI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4296" y="848733"/>
            <a:ext cx="6903720" cy="516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6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KIWI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Původně pochází z Číny. Pěstuje se na Novém Zélandu, v Chile, Francii, Japonsku, Řecku.</a:t>
            </a:r>
          </a:p>
          <a:p>
            <a:r>
              <a:rPr lang="cs-CZ" sz="2400" kern="50" dirty="0">
                <a:effectLst/>
                <a:ea typeface="Arial Unicode MS"/>
                <a:cs typeface="Times New Roman" panose="02020603050405020304" pitchFamily="18" charset="0"/>
              </a:rPr>
              <a:t>Obsahuje větší množství vitamínu C než jiné ovoce, jeden plod pokryje denní dávku vitamínu C.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575873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cs-CZ" sz="4800" b="1" dirty="0"/>
              <a:t>GRANÁTOVÉ JABLKO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258076" y="640080"/>
            <a:ext cx="369615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1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8" b="15158"/>
          <a:stretch/>
        </p:blipFill>
        <p:spPr bwMode="auto">
          <a:xfrm>
            <a:off x="359228" y="217715"/>
            <a:ext cx="11157858" cy="63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135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cs-CZ" sz="5400" b="1" dirty="0"/>
              <a:t>GRANÁTOVÉ</a:t>
            </a:r>
            <a:br>
              <a:rPr lang="cs-CZ" sz="5400" b="1" dirty="0"/>
            </a:br>
            <a:r>
              <a:rPr lang="cs-CZ" sz="5400" b="1" dirty="0"/>
              <a:t>JABLKO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Granátové jablko je plod granátovníku obecného neboli marhaníku granátového. Pěstuje se ve Středomoří, Indii, Argentině, USA a po celé Asii. Původně pochází z ostrova Sokotra.</a:t>
            </a:r>
          </a:p>
          <a:p>
            <a:r>
              <a:rPr lang="cs-CZ" sz="2400" kern="50" dirty="0">
                <a:effectLst/>
                <a:ea typeface="Arial Unicode MS"/>
              </a:rPr>
              <a:t>Obsahuje vitamíny A, B, C, K, podporuje spalování tuků, činnost svalů, nervů.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212623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ANANAS</a:t>
            </a:r>
          </a:p>
        </p:txBody>
      </p:sp>
      <p:sp>
        <p:nvSpPr>
          <p:cNvPr id="3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4296" y="641623"/>
            <a:ext cx="6903720" cy="557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04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ANANAS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  <a:cs typeface="Times New Roman" panose="02020603050405020304" pitchFamily="18" charset="0"/>
              </a:rPr>
              <a:t>Je to tropické ovoce, plodenství </a:t>
            </a:r>
            <a:r>
              <a:rPr lang="cs-CZ" sz="2400" kern="50" dirty="0" err="1">
                <a:effectLst/>
                <a:ea typeface="Arial Unicode MS"/>
                <a:cs typeface="Times New Roman" panose="02020603050405020304" pitchFamily="18" charset="0"/>
              </a:rPr>
              <a:t>ananasovníku</a:t>
            </a:r>
            <a:r>
              <a:rPr lang="cs-CZ" sz="2400" kern="50" dirty="0">
                <a:effectLst/>
                <a:ea typeface="Arial Unicode MS"/>
                <a:cs typeface="Times New Roman" panose="02020603050405020304" pitchFamily="18" charset="0"/>
              </a:rPr>
              <a:t> chocholatého</a:t>
            </a:r>
            <a:r>
              <a:rPr lang="cs-CZ" sz="2400" kern="50" dirty="0">
                <a:solidFill>
                  <a:srgbClr val="002060"/>
                </a:solidFill>
                <a:effectLst/>
                <a:ea typeface="Arial Unicode MS"/>
                <a:cs typeface="Times New Roman" panose="02020603050405020304" pitchFamily="18" charset="0"/>
              </a:rPr>
              <a:t>. </a:t>
            </a:r>
          </a:p>
          <a:p>
            <a:r>
              <a:rPr lang="cs-CZ" sz="2400" kern="50" dirty="0">
                <a:effectLst/>
                <a:ea typeface="Arial Unicode MS"/>
                <a:cs typeface="Times New Roman" panose="02020603050405020304" pitchFamily="18" charset="0"/>
              </a:rPr>
              <a:t>Světová produkce ananasu je soustředěná do Kostariky a dalších zemí střední a jižní Ameriky a jihovýchodní Asie. Dužina ananasu obsahuje až 85 procent vody, cukr, tuky, vlákninu, vitaminy skupiny B, A, C a minerály jako například vápník, železo, draslík a fosfor. Ananas se doporučuje při otocích, poruchách zažívání a zánětech. Dále se doporučuje při anémii, arterioskleróze, artritidě, vysokému krevnímu tlaku a při horečkách.</a:t>
            </a:r>
            <a:endParaRPr lang="cs-CZ" sz="4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5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b="1" dirty="0"/>
              <a:t>MANDARINKA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0707" y="1010641"/>
            <a:ext cx="6448958" cy="483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0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548640"/>
            <a:ext cx="4073973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MANDARINKA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Původem ovoce je Čína a Japonsko, název může pocházet ze starého názvu pro Mauricius (</a:t>
            </a:r>
            <a:r>
              <a:rPr lang="cs-CZ" sz="2400" kern="50" dirty="0" err="1">
                <a:effectLst/>
                <a:ea typeface="Arial Unicode MS"/>
              </a:rPr>
              <a:t>Mandare</a:t>
            </a:r>
            <a:r>
              <a:rPr lang="cs-CZ" sz="2400" kern="50" dirty="0">
                <a:effectLst/>
                <a:ea typeface="Arial Unicode MS"/>
              </a:rPr>
              <a:t>), jiní zase udávají spojitost s mandaríny, čínskými vysokými úředníky, z jejichž země mandarinka pochází.</a:t>
            </a:r>
          </a:p>
          <a:p>
            <a:r>
              <a:rPr lang="cs-CZ" sz="2400" kern="50" dirty="0">
                <a:effectLst/>
                <a:ea typeface="Arial Unicode MS"/>
              </a:rPr>
              <a:t>Mandarinky se pěstují na rozlehlých plantážích ve vlhkých oblastech subtropů a tropů po celé zeměkouli.</a:t>
            </a:r>
          </a:p>
          <a:p>
            <a:r>
              <a:rPr lang="cs-CZ" sz="2400" kern="50" dirty="0">
                <a:effectLst/>
                <a:ea typeface="Arial Unicode MS"/>
              </a:rPr>
              <a:t>Obsahují vitamín C, dále je zde obsažen vitamín A </a:t>
            </a:r>
            <a:r>
              <a:rPr lang="cs-CZ" sz="2400" kern="50" dirty="0" err="1">
                <a:effectLst/>
                <a:ea typeface="Arial Unicode MS"/>
              </a:rPr>
              <a:t>a</a:t>
            </a:r>
            <a:r>
              <a:rPr lang="cs-CZ" sz="2400" kern="50" dirty="0">
                <a:effectLst/>
                <a:ea typeface="Arial Unicode MS"/>
              </a:rPr>
              <a:t> B, z minerálních látek jmenujme hořčík, draslík a fosfor.</a:t>
            </a:r>
          </a:p>
          <a:p>
            <a:r>
              <a:rPr lang="cs-CZ" sz="2400" kern="50" dirty="0">
                <a:effectLst/>
                <a:ea typeface="Arial Unicode MS"/>
              </a:rPr>
              <a:t>Jsou prevencí proti rakovině.</a:t>
            </a:r>
          </a:p>
        </p:txBody>
      </p:sp>
    </p:spTree>
    <p:extLst>
      <p:ext uri="{BB962C8B-B14F-4D97-AF65-F5344CB8AC3E}">
        <p14:creationId xmlns:p14="http://schemas.microsoft.com/office/powerpoint/2010/main" val="53740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GREPFRUIT</a:t>
            </a:r>
          </a:p>
        </p:txBody>
      </p:sp>
      <p:sp>
        <p:nvSpPr>
          <p:cNvPr id="3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4296" y="1127760"/>
            <a:ext cx="6903720" cy="460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GREPFRUIT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Grapefruit byl poprvé objeven na ostrově Barbados v Karibském moři. Jedná se o křížence jamajské odrůdy pomeranče a indonéského </a:t>
            </a:r>
            <a:r>
              <a:rPr lang="cs-CZ" sz="2400" kern="50" dirty="0" err="1">
                <a:effectLst/>
                <a:ea typeface="Arial Unicode MS"/>
              </a:rPr>
              <a:t>pomela</a:t>
            </a:r>
            <a:r>
              <a:rPr lang="cs-CZ" sz="2400" kern="50" dirty="0">
                <a:effectLst/>
                <a:ea typeface="Arial Unicode MS"/>
              </a:rPr>
              <a:t>. Grep se pak pěstoval jako okrasná rostlina, jako ovoce je populární až od 19. století. Dnes známe čtyři barevné formy: bílý, žlutý, růžový a červený.</a:t>
            </a:r>
          </a:p>
          <a:p>
            <a:r>
              <a:rPr lang="cs-CZ" sz="2400" kern="50" dirty="0">
                <a:effectLst/>
                <a:ea typeface="Arial Unicode MS"/>
              </a:rPr>
              <a:t>Pěstuje se v Brazílii, Izraeli, Texasu, Kalifornii, na Floridě nebo i v Turecku a ve Španělsku.</a:t>
            </a:r>
          </a:p>
          <a:p>
            <a:r>
              <a:rPr lang="cs-CZ" sz="2400" kern="50" dirty="0">
                <a:effectLst/>
                <a:ea typeface="Arial Unicode MS"/>
              </a:rPr>
              <a:t>Najdeme v něm draslík, hořčík či vápník, naopak neobsahuje žádné sacharidy ani sodík.</a:t>
            </a:r>
          </a:p>
          <a:p>
            <a:r>
              <a:rPr lang="cs-CZ" sz="2400" kern="50" dirty="0">
                <a:effectLst/>
                <a:ea typeface="Arial Unicode MS"/>
              </a:rPr>
              <a:t>Grep je vhodný jako prevence rakoviny, snižuje krevní tlak, je vhodný při léčbě srdečních chorob.</a:t>
            </a:r>
          </a:p>
        </p:txBody>
      </p:sp>
    </p:spTree>
    <p:extLst>
      <p:ext uri="{BB962C8B-B14F-4D97-AF65-F5344CB8AC3E}">
        <p14:creationId xmlns:p14="http://schemas.microsoft.com/office/powerpoint/2010/main" val="7697255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MANGO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0872" y="1144144"/>
            <a:ext cx="6981504" cy="456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63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MANGO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Pochází z jihovýchodní Asie, pravděpodobně z Indie. Často je spojováno s hinduistickým bohem lásky.</a:t>
            </a:r>
          </a:p>
          <a:p>
            <a:r>
              <a:rPr lang="cs-CZ" sz="2400" kern="50" dirty="0">
                <a:effectLst/>
                <a:ea typeface="Arial Unicode MS"/>
              </a:rPr>
              <a:t>Dnes se pěstuje hlavně v jihovýchodní Asii, Brazílii, Peru a Mexiku.</a:t>
            </a:r>
          </a:p>
          <a:p>
            <a:r>
              <a:rPr lang="cs-CZ" sz="2400" kern="50" dirty="0">
                <a:effectLst/>
                <a:ea typeface="Arial Unicode MS"/>
              </a:rPr>
              <a:t> Je výtečným zdrojem vitaminů A</a:t>
            </a:r>
            <a:r>
              <a:rPr lang="cs-CZ" sz="2400" kern="50" dirty="0">
                <a:solidFill>
                  <a:srgbClr val="002060"/>
                </a:solidFill>
                <a:effectLst/>
                <a:ea typeface="Arial Unicode MS"/>
              </a:rPr>
              <a:t>, C, beta karotenu, pyridoxinu, draslíku a vlákniny</a:t>
            </a:r>
            <a:r>
              <a:rPr lang="cs-CZ" sz="2400" kern="50" dirty="0">
                <a:effectLst/>
                <a:ea typeface="Arial Unicode MS"/>
              </a:rPr>
              <a:t>. Obsahuje málo tuku a sodíku.</a:t>
            </a:r>
          </a:p>
          <a:p>
            <a:r>
              <a:rPr lang="cs-CZ" sz="2400" kern="50" dirty="0">
                <a:effectLst/>
                <a:ea typeface="Arial Unicode MS"/>
              </a:rPr>
              <a:t>Působí podpůrně na vlasy, nehty, pleť, pomáhá přečkat stavy nervozity, stresu, podrážděnosti, duševní únavy a nespavosti vyvolané psychickým vypětím. Dnes známe mnoho druhů manga (cca 1000), ovoce má také velké množství vůní.</a:t>
            </a:r>
          </a:p>
        </p:txBody>
      </p:sp>
    </p:spTree>
    <p:extLst>
      <p:ext uri="{BB962C8B-B14F-4D97-AF65-F5344CB8AC3E}">
        <p14:creationId xmlns:p14="http://schemas.microsoft.com/office/powerpoint/2010/main" val="12876445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POMELO</a:t>
            </a:r>
          </a:p>
        </p:txBody>
      </p:sp>
      <p:sp>
        <p:nvSpPr>
          <p:cNvPr id="3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4296" y="883253"/>
            <a:ext cx="6903720" cy="50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7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LIČI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 descr="Obsah obrázku kobliha, jídlo, liči, skotské vejce&#10;&#10;Popis byl vytvořen automaticky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374" y="640080"/>
            <a:ext cx="6885563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6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POMELO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Pochází z jihovýchodní Asie a je největším citrusovým plodem. </a:t>
            </a:r>
            <a:r>
              <a:rPr lang="cs-CZ" sz="2400" kern="50" dirty="0" err="1">
                <a:effectLst/>
                <a:ea typeface="Arial Unicode MS"/>
              </a:rPr>
              <a:t>Pomelo</a:t>
            </a:r>
            <a:r>
              <a:rPr lang="cs-CZ" sz="2400" kern="50" dirty="0">
                <a:effectLst/>
                <a:ea typeface="Arial Unicode MS"/>
              </a:rPr>
              <a:t> je jedním z původních druhů citrusů, které nevznikly křížením.</a:t>
            </a:r>
          </a:p>
          <a:p>
            <a:r>
              <a:rPr lang="cs-CZ" sz="2400" kern="50" dirty="0">
                <a:effectLst/>
                <a:ea typeface="Arial Unicode MS"/>
              </a:rPr>
              <a:t>Pěstuje se hlavně v USA, v Kalifornii, Číně a Mexiku. V Evropě se pěstuje ve Španělsku, ale v daleko menší míře.</a:t>
            </a:r>
          </a:p>
          <a:p>
            <a:r>
              <a:rPr lang="cs-CZ" sz="2400" kern="50" dirty="0" err="1">
                <a:effectLst/>
                <a:ea typeface="Arial Unicode MS"/>
              </a:rPr>
              <a:t>Pomelo</a:t>
            </a:r>
            <a:r>
              <a:rPr lang="cs-CZ" sz="2400" kern="50" dirty="0">
                <a:effectLst/>
                <a:ea typeface="Arial Unicode MS"/>
              </a:rPr>
              <a:t> má jen málo kalorií a neobsahuje sodík, ale je zdrojem velkého množství draslíku a vody, dále obsahuje železo a mangan.</a:t>
            </a:r>
          </a:p>
          <a:p>
            <a:r>
              <a:rPr lang="cs-CZ" sz="2400" kern="50" dirty="0">
                <a:effectLst/>
                <a:ea typeface="Arial Unicode MS"/>
              </a:rPr>
              <a:t>Zlepšuje trávení, působí na odstranění otoků, vhodný je pro lidi s vysokým cholesterolem.</a:t>
            </a:r>
          </a:p>
          <a:p>
            <a:r>
              <a:rPr lang="cs-CZ" sz="2400" kern="50" dirty="0">
                <a:effectLst/>
                <a:ea typeface="Arial Unicode MS"/>
              </a:rPr>
              <a:t>Napomáhá detoxikaci organismu.</a:t>
            </a:r>
          </a:p>
        </p:txBody>
      </p:sp>
    </p:spTree>
    <p:extLst>
      <p:ext uri="{BB962C8B-B14F-4D97-AF65-F5344CB8AC3E}">
        <p14:creationId xmlns:p14="http://schemas.microsoft.com/office/powerpoint/2010/main" val="1006087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026B17-1CA8-46DF-B66B-FA40F63A1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66BB82-08C1-4D3D-890D-4DE15995E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775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LIČI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dirty="0"/>
              <a:t>Pochází z jižní Afriky, Madagaskaru, Číny a Indočíny. Může se používat také jako ořech.</a:t>
            </a:r>
          </a:p>
          <a:p>
            <a:r>
              <a:rPr lang="cs-CZ" sz="2400" dirty="0"/>
              <a:t>Má protirakovinné vlastnosti, chrání před srdečními chorobami a zlepšuje trávení.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498570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MARAKUJA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1971" y="640080"/>
            <a:ext cx="644836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4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MARAKUJA</a:t>
            </a:r>
            <a:br>
              <a:rPr lang="cs-CZ" sz="5400" b="1" dirty="0"/>
            </a:br>
            <a:r>
              <a:rPr lang="cs-CZ" sz="2800" b="1" dirty="0"/>
              <a:t>(Mučenka jedlá)</a:t>
            </a:r>
            <a:endParaRPr lang="cs-CZ" sz="5400" b="1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dirty="0"/>
              <a:t>Pěstuje se v Jižní Americe, v Indii, na Novém Zélandu, v Karibiku a Jihoafrické republice.</a:t>
            </a:r>
          </a:p>
          <a:p>
            <a:r>
              <a:rPr lang="cs-CZ" sz="2400" dirty="0"/>
              <a:t>Snižuje tělesné záněty a posiluje obranyschopnost, je to bohatý zdroj vlákniny.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3076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4800" b="1" dirty="0"/>
              <a:t>KARAMBOLA</a:t>
            </a:r>
          </a:p>
        </p:txBody>
      </p:sp>
      <p:sp>
        <p:nvSpPr>
          <p:cNvPr id="41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3" r="21017"/>
          <a:stretch/>
        </p:blipFill>
        <p:spPr>
          <a:xfrm>
            <a:off x="5385272" y="640080"/>
            <a:ext cx="5441768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1F6476-C659-48AF-93EF-03088760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558" y="548640"/>
            <a:ext cx="3687550" cy="5431536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/>
              <a:t>KARAMBOLA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26B321-032C-4251-B7FD-B96DE57BA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cs-CZ" sz="2400" kern="50" dirty="0">
                <a:effectLst/>
                <a:ea typeface="Arial Unicode MS"/>
              </a:rPr>
              <a:t>Posiluje imunitní systém a kosti. Slouží k odstranění skvrn, podporuje a zvyšuje účinky řady léků, účinné jsou obklady při bolesti hlavy.</a:t>
            </a:r>
          </a:p>
          <a:p>
            <a:r>
              <a:rPr lang="cs-CZ" sz="2400" kern="50" dirty="0">
                <a:effectLst/>
                <a:ea typeface="Arial Unicode MS"/>
              </a:rPr>
              <a:t>Pochází z jihovýchodní Asie. Jmenovitě z Malajsie, Číny a Indie. Nejvíce se pěstuje hlavně na Antilách, Havaji, v Indii a v Malajsii.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29439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adpis 1">
            <a:extLst>
              <a:ext uri="{FF2B5EF4-FFF2-40B4-BE49-F238E27FC236}">
                <a16:creationId xmlns:a16="http://schemas.microsoft.com/office/drawing/2014/main" id="{A3A50BD1-1E6F-47B9-BFD1-9E886782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/>
              <a:t>POMERANČ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327DFF-6F60-4F96-B36D-2B9DB264A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CDECB2-88EE-4F8F-9BC1-645ADB471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4296" y="1211180"/>
            <a:ext cx="6903720" cy="443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7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1066</Words>
  <Application>Microsoft Office PowerPoint</Application>
  <PresentationFormat>Širokoúhlá obrazovka</PresentationFormat>
  <Paragraphs>70</Paragraphs>
  <Slides>31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Motiv Office</vt:lpstr>
      <vt:lpstr>TROPICKÉ OVOCE</vt:lpstr>
      <vt:lpstr>Prezentace aplikace PowerPoint</vt:lpstr>
      <vt:lpstr>LIČI</vt:lpstr>
      <vt:lpstr>LIČI</vt:lpstr>
      <vt:lpstr>MARAKUJA</vt:lpstr>
      <vt:lpstr>MARAKUJA (Mučenka jedlá)</vt:lpstr>
      <vt:lpstr>KARAMBOLA</vt:lpstr>
      <vt:lpstr>KARAMBOLA</vt:lpstr>
      <vt:lpstr>POMERANČ</vt:lpstr>
      <vt:lpstr>POMERANČ</vt:lpstr>
      <vt:lpstr>AVOKÁDO</vt:lpstr>
      <vt:lpstr>AVOKÁDO</vt:lpstr>
      <vt:lpstr>PAPÁJA</vt:lpstr>
      <vt:lpstr>PAPÁJA</vt:lpstr>
      <vt:lpstr>MELOUN ŽLUTÝ</vt:lpstr>
      <vt:lpstr>MELOUN ŽLUTÝ</vt:lpstr>
      <vt:lpstr>KIWI</vt:lpstr>
      <vt:lpstr>KIWI</vt:lpstr>
      <vt:lpstr>GRANÁTOVÉ JABLKO</vt:lpstr>
      <vt:lpstr>GRANÁTOVÉ JABLKO</vt:lpstr>
      <vt:lpstr>ANANAS</vt:lpstr>
      <vt:lpstr>ANANAS</vt:lpstr>
      <vt:lpstr>MANDARINKA</vt:lpstr>
      <vt:lpstr>MANDARINKA</vt:lpstr>
      <vt:lpstr>GREPFRUIT</vt:lpstr>
      <vt:lpstr>GREPFRUIT</vt:lpstr>
      <vt:lpstr>MANGO</vt:lpstr>
      <vt:lpstr>MANGO</vt:lpstr>
      <vt:lpstr>POMELO</vt:lpstr>
      <vt:lpstr>POMELO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Petrova Veronika</dc:creator>
  <cp:lastModifiedBy>Marie Vrbová</cp:lastModifiedBy>
  <cp:revision>17</cp:revision>
  <dcterms:created xsi:type="dcterms:W3CDTF">2021-12-07T14:14:02Z</dcterms:created>
  <dcterms:modified xsi:type="dcterms:W3CDTF">2022-04-26T09:25:59Z</dcterms:modified>
</cp:coreProperties>
</file>