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8" autoAdjust="0"/>
    <p:restoredTop sz="94660"/>
  </p:normalViewPr>
  <p:slideViewPr>
    <p:cSldViewPr snapToGrid="0">
      <p:cViewPr varScale="1">
        <p:scale>
          <a:sx n="74" d="100"/>
          <a:sy n="74" d="100"/>
        </p:scale>
        <p:origin x="-42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Se&#353;it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837235228539576E-2"/>
          <c:y val="6.8857623924007211E-2"/>
          <c:w val="0.95094760312151616"/>
          <c:h val="0.86228475215198563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90309888"/>
        <c:axId val="190311424"/>
      </c:barChart>
      <c:catAx>
        <c:axId val="190309888"/>
        <c:scaling>
          <c:orientation val="minMax"/>
        </c:scaling>
        <c:delete val="1"/>
        <c:axPos val="b"/>
        <c:majorTickMark val="none"/>
        <c:minorTickMark val="none"/>
        <c:tickLblPos val="nextTo"/>
        <c:crossAx val="190311424"/>
        <c:crosses val="autoZero"/>
        <c:auto val="1"/>
        <c:lblAlgn val="ctr"/>
        <c:lblOffset val="100"/>
        <c:noMultiLvlLbl val="0"/>
      </c:catAx>
      <c:valAx>
        <c:axId val="19031142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90309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CC13C671-EFA3-4E3A-BD7A-707A83345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451802BD-F2EE-4C2F-8C04-77807EADCD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02B5DBCE-8356-4201-B39D-B10781E5E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505E-D9E5-4EF8-990C-AD605C9F774C}" type="datetimeFigureOut">
              <a:rPr lang="cs-CZ" smtClean="0"/>
              <a:t>21.02.2022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EB1D49DF-2275-4CAC-9572-5593D3F7F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BF079FA2-2E76-4FB6-9ADB-7FE29EC32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2B9A-CD91-4861-9BF4-B57C08BD52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8416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2B3269DF-7695-40E7-A0C1-0DF3ACAED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xmlns="" id="{9C4411FE-4AC1-4473-8FD5-C5BC480DED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99BE73FF-197E-459A-A50B-CAD284F6E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505E-D9E5-4EF8-990C-AD605C9F774C}" type="datetimeFigureOut">
              <a:rPr lang="cs-CZ" smtClean="0"/>
              <a:t>21.02.2022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7FE905CE-195C-42E2-BF01-658AD029E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B82E97BB-4BF8-4A58-A0B9-680626627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2B9A-CD91-4861-9BF4-B57C08BD52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2744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xmlns="" id="{E1BBA16D-A123-4276-9D57-D9C384192C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xmlns="" id="{14996625-8673-4C78-B031-C9E767AF05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512FFCC5-5EC7-4C2E-915D-F2F3CF120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505E-D9E5-4EF8-990C-AD605C9F774C}" type="datetimeFigureOut">
              <a:rPr lang="cs-CZ" smtClean="0"/>
              <a:t>21.02.2022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8913F77F-F4E9-49CB-8C03-D042185FC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026A3EBB-3C11-4AAC-B33D-77E4D62E5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2B9A-CD91-4861-9BF4-B57C08BD52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571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B22A34B5-149A-49B5-B686-FBAB5285F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A6861E3E-9E84-49E7-B759-FF1B8AF5C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38AC0AC8-C85C-4296-B966-9A7598AEC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505E-D9E5-4EF8-990C-AD605C9F774C}" type="datetimeFigureOut">
              <a:rPr lang="cs-CZ" smtClean="0"/>
              <a:t>21.02.2022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824B8F0C-DCF3-4BFA-93BD-00FC13AD1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5EF88C99-0C01-4224-94AE-1C1A418B3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2B9A-CD91-4861-9BF4-B57C08BD52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1291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177B896F-D793-49D2-9F4F-AB9595B16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F85C36B5-35E1-4301-861A-8622FC8D24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5EBBAEE2-62E9-4CF8-9818-95C5D84FF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505E-D9E5-4EF8-990C-AD605C9F774C}" type="datetimeFigureOut">
              <a:rPr lang="cs-CZ" smtClean="0"/>
              <a:t>21.02.2022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E4E901A0-5282-4862-865F-6A77DF9B7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FC2549A6-BFF5-4232-BE62-032A28286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2B9A-CD91-4861-9BF4-B57C08BD52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7292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2E7572D-65CB-433B-8F6D-B7B253802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037367A5-548F-48EF-AD75-E8AA2AF7B9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xmlns="" id="{74040272-C410-4EA2-9294-DEA17AABE3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E9D218D5-2353-4F9C-81AF-64B54F0A3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505E-D9E5-4EF8-990C-AD605C9F774C}" type="datetimeFigureOut">
              <a:rPr lang="cs-CZ" smtClean="0"/>
              <a:t>21.02.2022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20CE3D2D-EA48-47F9-935D-C675C1916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1ECFE666-1E74-4FEA-A810-FB259BC7A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2B9A-CD91-4861-9BF4-B57C08BD52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4919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5521BC7-40BE-48C3-92D9-83375C5AB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8C01940B-84A9-4976-B4ED-C9CAB61A5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xmlns="" id="{32F3A211-AC7E-4CB9-882C-5E5FCB910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xmlns="" id="{3FADF20C-4508-40A4-A504-28E3D7298B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xmlns="" id="{5BE76EA8-BEE7-43C1-8240-B4B3C7A2A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xmlns="" id="{BDC11E96-EB0A-4BF0-B5A4-AB0B48940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505E-D9E5-4EF8-990C-AD605C9F774C}" type="datetimeFigureOut">
              <a:rPr lang="cs-CZ" smtClean="0"/>
              <a:t>21.02.2022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xmlns="" id="{7F92CEA2-C286-41E3-AA3E-5E521129A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xmlns="" id="{CD159BCF-7F5C-40C5-89BD-BE9C0305A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2B9A-CD91-4861-9BF4-B57C08BD52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5000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419B4043-4DC8-4E55-80EA-A7B8BC498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0DD0DF7D-B7ED-4FC3-9C06-DD1869E1A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505E-D9E5-4EF8-990C-AD605C9F774C}" type="datetimeFigureOut">
              <a:rPr lang="cs-CZ" smtClean="0"/>
              <a:t>21.02.2022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A51EB967-2DFB-4A84-BA0F-5C70F95F6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A64F4554-1C75-4128-8ADB-64B24EEE1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2B9A-CD91-4861-9BF4-B57C08BD52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7864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xmlns="" id="{5519D621-DE4F-4E6D-8B2F-0F41AF275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505E-D9E5-4EF8-990C-AD605C9F774C}" type="datetimeFigureOut">
              <a:rPr lang="cs-CZ" smtClean="0"/>
              <a:t>21.02.2022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xmlns="" id="{80CE51D9-FDD9-4BA2-81AE-E08C6FF8A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70FDA44A-A687-4D97-AC70-F7FC74F4D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2B9A-CD91-4861-9BF4-B57C08BD52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1024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41E3ED58-D8A2-4954-B97E-35191D526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14965CD5-076A-4092-885F-32FB359934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xmlns="" id="{D8DDFB1E-4B38-41B9-BAD7-7D470531ED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D4862C3C-D78F-4223-995E-436D1983D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505E-D9E5-4EF8-990C-AD605C9F774C}" type="datetimeFigureOut">
              <a:rPr lang="cs-CZ" smtClean="0"/>
              <a:t>21.02.2022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7756B0B5-6138-4C5B-A85D-073ECCDA3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BC44579C-CDF2-4DF3-8A75-9ECDEFFFA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2B9A-CD91-4861-9BF4-B57C08BD52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311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68A1C5B2-5B6E-4F0D-B04F-DE109FBAA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xmlns="" id="{8713F900-1F3C-4054-92E7-EFBDA60BA8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xmlns="" id="{51C6F4CA-DCB1-47DA-9BD6-42D8391DD9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57E53291-8291-4AF4-B289-BA62946A5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505E-D9E5-4EF8-990C-AD605C9F774C}" type="datetimeFigureOut">
              <a:rPr lang="cs-CZ" smtClean="0"/>
              <a:t>21.02.2022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F896A6C9-82C7-4C07-86E5-1ACCE098F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C8D1EB2B-F5E6-449B-984E-138B213FE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2B9A-CD91-4861-9BF4-B57C08BD52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4303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xmlns="" id="{2F0944A3-984F-407A-803E-10E0E10FA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2EB5A1BF-F019-478D-807B-4BBB6BD37C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829AD42D-783C-4398-9830-394282C3F8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5505E-D9E5-4EF8-990C-AD605C9F774C}" type="datetimeFigureOut">
              <a:rPr lang="cs-CZ" smtClean="0"/>
              <a:t>21.02.2022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442A9433-A18B-4820-8783-98F036882E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D997C8FB-2576-4C6E-8E4C-8D261FF8F3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42B9A-CD91-4861-9BF4-B57C08BD52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559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F17669A-6B71-42C4-840E-559F510337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450" b="1104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87CC2527-562A-4F69-B487-4371E5B243E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B1DD10DF-7C21-4913-B136-C9BDDB9381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cs-CZ" sz="4000" b="1" dirty="0"/>
              <a:t>Sezónní ovoce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DC3E27EC-1699-466E-8FE5-B777C4254C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>
            <a:normAutofit fontScale="92500" lnSpcReduction="10000"/>
          </a:bodyPr>
          <a:lstStyle/>
          <a:p>
            <a:r>
              <a:rPr lang="cs-CZ" sz="2000" dirty="0" smtClean="0"/>
              <a:t>Zdravě_ nezdravě</a:t>
            </a:r>
          </a:p>
          <a:p>
            <a:r>
              <a:rPr lang="cs-CZ" sz="2000"/>
              <a:t>p</a:t>
            </a:r>
            <a:r>
              <a:rPr lang="cs-CZ" sz="2000" smtClean="0"/>
              <a:t>říloha </a:t>
            </a:r>
            <a:r>
              <a:rPr lang="cs-CZ" sz="2000" dirty="0" smtClean="0"/>
              <a:t>3</a:t>
            </a:r>
            <a:endParaRPr lang="cs-CZ" sz="20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BCDAEC91-5BCE-4B55-9CC0-43EF94CB73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9636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55">
            <a:extLst>
              <a:ext uri="{FF2B5EF4-FFF2-40B4-BE49-F238E27FC236}">
                <a16:creationId xmlns:a16="http://schemas.microsoft.com/office/drawing/2014/main" xmlns="" id="{743AA782-23D1-4521-8CAD-47662984A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CAA7C29-F12B-4990-B24F-5339498C5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cs-CZ" sz="5400" dirty="0"/>
              <a:t>Černý rybíz</a:t>
            </a:r>
          </a:p>
        </p:txBody>
      </p:sp>
      <p:sp>
        <p:nvSpPr>
          <p:cNvPr id="58" name="sketch line">
            <a:extLst>
              <a:ext uri="{FF2B5EF4-FFF2-40B4-BE49-F238E27FC236}">
                <a16:creationId xmlns:a16="http://schemas.microsoft.com/office/drawing/2014/main" xmlns="" id="{650D18FE-0824-4A46-B22C-A86B52E578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0">
            <a:extLst>
              <a:ext uri="{FF2B5EF4-FFF2-40B4-BE49-F238E27FC236}">
                <a16:creationId xmlns:a16="http://schemas.microsoft.com/office/drawing/2014/main" xmlns="" id="{903D17A5-E8F5-4879-8C47-4A4FFC9A1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cs-CZ" sz="2200" dirty="0"/>
              <a:t>Vitamin C – 1600 mg</a:t>
            </a:r>
          </a:p>
          <a:p>
            <a:r>
              <a:rPr lang="cs-CZ" sz="2200" dirty="0"/>
              <a:t>Draslík – 2900 mg</a:t>
            </a:r>
          </a:p>
          <a:p>
            <a:r>
              <a:rPr lang="cs-CZ" sz="2200" dirty="0"/>
              <a:t>Vápník – 419 mg</a:t>
            </a:r>
          </a:p>
          <a:p>
            <a:r>
              <a:rPr lang="cs-CZ" sz="2200" dirty="0"/>
              <a:t>Železo – 9 mg</a:t>
            </a:r>
            <a:endParaRPr lang="en-US" sz="2200" dirty="0"/>
          </a:p>
          <a:p>
            <a:endParaRPr lang="en-US" sz="2200" dirty="0"/>
          </a:p>
        </p:txBody>
      </p:sp>
      <p:pic>
        <p:nvPicPr>
          <p:cNvPr id="11" name="Zástupný obsah 10">
            <a:extLst>
              <a:ext uri="{FF2B5EF4-FFF2-40B4-BE49-F238E27FC236}">
                <a16:creationId xmlns:a16="http://schemas.microsoft.com/office/drawing/2014/main" xmlns="" id="{F605E98B-6AA2-4FDD-9576-CEAF0AF60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" r="1897"/>
          <a:stretch/>
        </p:blipFill>
        <p:spPr>
          <a:xfrm>
            <a:off x="6145423" y="640080"/>
            <a:ext cx="5366217" cy="557784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9113112B-ED5B-43D6-A942-8D03877999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" y="4447243"/>
            <a:ext cx="6111242" cy="176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264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xmlns="" id="{743AA782-23D1-4521-8CAD-47662984A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CAA7C29-F12B-4990-B24F-5339498C5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cs-CZ" sz="5400" dirty="0"/>
              <a:t>Angrešt</a:t>
            </a:r>
          </a:p>
        </p:txBody>
      </p:sp>
      <p:sp>
        <p:nvSpPr>
          <p:cNvPr id="65" name="sketch line">
            <a:extLst>
              <a:ext uri="{FF2B5EF4-FFF2-40B4-BE49-F238E27FC236}">
                <a16:creationId xmlns:a16="http://schemas.microsoft.com/office/drawing/2014/main" xmlns="" id="{650D18FE-0824-4A46-B22C-A86B52E578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0">
            <a:extLst>
              <a:ext uri="{FF2B5EF4-FFF2-40B4-BE49-F238E27FC236}">
                <a16:creationId xmlns:a16="http://schemas.microsoft.com/office/drawing/2014/main" xmlns="" id="{903D17A5-E8F5-4879-8C47-4A4FFC9A1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cs-CZ" sz="2200" dirty="0"/>
              <a:t>Vitamin C – 244 mg</a:t>
            </a:r>
          </a:p>
          <a:p>
            <a:r>
              <a:rPr lang="cs-CZ" sz="2200" dirty="0"/>
              <a:t>Draslík – 1900 mg</a:t>
            </a:r>
          </a:p>
          <a:p>
            <a:r>
              <a:rPr lang="cs-CZ" sz="2200" dirty="0"/>
              <a:t>Vápník – 340 mg</a:t>
            </a:r>
          </a:p>
          <a:p>
            <a:r>
              <a:rPr lang="cs-CZ" sz="2200" dirty="0"/>
              <a:t>Železo – 5 mg</a:t>
            </a:r>
            <a:endParaRPr lang="en-US" sz="2200" dirty="0"/>
          </a:p>
          <a:p>
            <a:endParaRPr lang="en-US" sz="2200" dirty="0"/>
          </a:p>
        </p:txBody>
      </p:sp>
      <p:pic>
        <p:nvPicPr>
          <p:cNvPr id="11" name="Zástupný obsah 10">
            <a:extLst>
              <a:ext uri="{FF2B5EF4-FFF2-40B4-BE49-F238E27FC236}">
                <a16:creationId xmlns:a16="http://schemas.microsoft.com/office/drawing/2014/main" xmlns="" id="{F605E98B-6AA2-4FDD-9576-CEAF0AF60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5" r="6375"/>
          <a:stretch/>
        </p:blipFill>
        <p:spPr>
          <a:xfrm>
            <a:off x="6147174" y="640080"/>
            <a:ext cx="5362716" cy="557784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4D866379-44BE-46E2-A5A5-4138088435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" y="4626738"/>
            <a:ext cx="5865114" cy="1582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427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xmlns="" id="{743AA782-23D1-4521-8CAD-47662984A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CAA7C29-F12B-4990-B24F-5339498C5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cs-CZ" sz="5400" dirty="0"/>
              <a:t>Maliny</a:t>
            </a:r>
          </a:p>
        </p:txBody>
      </p:sp>
      <p:sp>
        <p:nvSpPr>
          <p:cNvPr id="65" name="sketch line">
            <a:extLst>
              <a:ext uri="{FF2B5EF4-FFF2-40B4-BE49-F238E27FC236}">
                <a16:creationId xmlns:a16="http://schemas.microsoft.com/office/drawing/2014/main" xmlns="" id="{650D18FE-0824-4A46-B22C-A86B52E578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0">
            <a:extLst>
              <a:ext uri="{FF2B5EF4-FFF2-40B4-BE49-F238E27FC236}">
                <a16:creationId xmlns:a16="http://schemas.microsoft.com/office/drawing/2014/main" xmlns="" id="{903D17A5-E8F5-4879-8C47-4A4FFC9A1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cs-CZ" sz="2200" dirty="0"/>
              <a:t>Vitamin C – 225 mg</a:t>
            </a:r>
          </a:p>
          <a:p>
            <a:r>
              <a:rPr lang="cs-CZ" sz="2200" dirty="0"/>
              <a:t>Draslík – 1810 mg</a:t>
            </a:r>
          </a:p>
          <a:p>
            <a:r>
              <a:rPr lang="cs-CZ" sz="2200" dirty="0"/>
              <a:t>Vápník – 410 mg</a:t>
            </a:r>
          </a:p>
          <a:p>
            <a:r>
              <a:rPr lang="cs-CZ" sz="2200" dirty="0"/>
              <a:t>Železo – 10 mg</a:t>
            </a:r>
            <a:endParaRPr lang="en-US" sz="2200" dirty="0"/>
          </a:p>
          <a:p>
            <a:endParaRPr lang="en-US" sz="2200" dirty="0"/>
          </a:p>
        </p:txBody>
      </p:sp>
      <p:pic>
        <p:nvPicPr>
          <p:cNvPr id="11" name="Zástupný obsah 10">
            <a:extLst>
              <a:ext uri="{FF2B5EF4-FFF2-40B4-BE49-F238E27FC236}">
                <a16:creationId xmlns:a16="http://schemas.microsoft.com/office/drawing/2014/main" xmlns="" id="{F605E98B-6AA2-4FDD-9576-CEAF0AF609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3" r="13923"/>
          <a:stretch/>
        </p:blipFill>
        <p:spPr>
          <a:xfrm>
            <a:off x="6145423" y="640080"/>
            <a:ext cx="5366217" cy="557784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925C9D46-9267-499B-B582-504DC2291F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60" y="4648200"/>
            <a:ext cx="5404706" cy="156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400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xmlns="" id="{743AA782-23D1-4521-8CAD-47662984A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CAA7C29-F12B-4990-B24F-5339498C5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cs-CZ" sz="5400" dirty="0"/>
              <a:t>Ostružiny</a:t>
            </a:r>
          </a:p>
        </p:txBody>
      </p:sp>
      <p:sp>
        <p:nvSpPr>
          <p:cNvPr id="65" name="sketch line">
            <a:extLst>
              <a:ext uri="{FF2B5EF4-FFF2-40B4-BE49-F238E27FC236}">
                <a16:creationId xmlns:a16="http://schemas.microsoft.com/office/drawing/2014/main" xmlns="" id="{650D18FE-0824-4A46-B22C-A86B52E578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0">
            <a:extLst>
              <a:ext uri="{FF2B5EF4-FFF2-40B4-BE49-F238E27FC236}">
                <a16:creationId xmlns:a16="http://schemas.microsoft.com/office/drawing/2014/main" xmlns="" id="{903D17A5-E8F5-4879-8C47-4A4FFC9A1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cs-CZ" sz="2200" dirty="0"/>
              <a:t>Vitamin C – 180 mg</a:t>
            </a:r>
          </a:p>
          <a:p>
            <a:r>
              <a:rPr lang="cs-CZ" sz="2200" dirty="0"/>
              <a:t>Draslík – 1700 mg</a:t>
            </a:r>
          </a:p>
          <a:p>
            <a:r>
              <a:rPr lang="cs-CZ" sz="2200" dirty="0"/>
              <a:t>Vápník – 400 mg</a:t>
            </a:r>
          </a:p>
          <a:p>
            <a:r>
              <a:rPr lang="cs-CZ" sz="2200" dirty="0"/>
              <a:t>Železo – 60 mg</a:t>
            </a:r>
            <a:endParaRPr lang="en-US" sz="2200" dirty="0"/>
          </a:p>
          <a:p>
            <a:endParaRPr lang="en-US" sz="2200" dirty="0"/>
          </a:p>
        </p:txBody>
      </p:sp>
      <p:pic>
        <p:nvPicPr>
          <p:cNvPr id="11" name="Zástupný obsah 10">
            <a:extLst>
              <a:ext uri="{FF2B5EF4-FFF2-40B4-BE49-F238E27FC236}">
                <a16:creationId xmlns:a16="http://schemas.microsoft.com/office/drawing/2014/main" xmlns="" id="{F605E98B-6AA2-4FDD-9576-CEAF0AF60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3" r="13923"/>
          <a:stretch/>
        </p:blipFill>
        <p:spPr>
          <a:xfrm>
            <a:off x="6145423" y="640080"/>
            <a:ext cx="5366217" cy="557784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E577DB70-DF02-4B84-B275-0301E61482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78" y="4581525"/>
            <a:ext cx="5713356" cy="1636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298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xmlns="" id="{743AA782-23D1-4521-8CAD-47662984A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CAA7C29-F12B-4990-B24F-5339498C5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cs-CZ" sz="5400" dirty="0"/>
              <a:t>Jahody</a:t>
            </a:r>
          </a:p>
        </p:txBody>
      </p:sp>
      <p:sp>
        <p:nvSpPr>
          <p:cNvPr id="65" name="sketch line">
            <a:extLst>
              <a:ext uri="{FF2B5EF4-FFF2-40B4-BE49-F238E27FC236}">
                <a16:creationId xmlns:a16="http://schemas.microsoft.com/office/drawing/2014/main" xmlns="" id="{650D18FE-0824-4A46-B22C-A86B52E578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0">
            <a:extLst>
              <a:ext uri="{FF2B5EF4-FFF2-40B4-BE49-F238E27FC236}">
                <a16:creationId xmlns:a16="http://schemas.microsoft.com/office/drawing/2014/main" xmlns="" id="{903D17A5-E8F5-4879-8C47-4A4FFC9A1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cs-CZ" sz="2200" dirty="0"/>
              <a:t>Vitamin C – 618 mg</a:t>
            </a:r>
          </a:p>
          <a:p>
            <a:r>
              <a:rPr lang="cs-CZ" sz="2200" dirty="0"/>
              <a:t>Draslík – 1510 mg</a:t>
            </a:r>
          </a:p>
          <a:p>
            <a:r>
              <a:rPr lang="cs-CZ" sz="2200" dirty="0"/>
              <a:t>Vápník – 310 mg</a:t>
            </a:r>
          </a:p>
          <a:p>
            <a:r>
              <a:rPr lang="cs-CZ" sz="2200" dirty="0"/>
              <a:t>Železo – 9 mg</a:t>
            </a:r>
            <a:endParaRPr lang="en-US" sz="2200" dirty="0"/>
          </a:p>
          <a:p>
            <a:endParaRPr lang="en-US" sz="2200" dirty="0"/>
          </a:p>
        </p:txBody>
      </p:sp>
      <p:pic>
        <p:nvPicPr>
          <p:cNvPr id="11" name="Zástupný obsah 10">
            <a:extLst>
              <a:ext uri="{FF2B5EF4-FFF2-40B4-BE49-F238E27FC236}">
                <a16:creationId xmlns:a16="http://schemas.microsoft.com/office/drawing/2014/main" xmlns="" id="{F605E98B-6AA2-4FDD-9576-CEAF0AF60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" r="1897"/>
          <a:stretch/>
        </p:blipFill>
        <p:spPr>
          <a:xfrm>
            <a:off x="6145423" y="640080"/>
            <a:ext cx="5366217" cy="557784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306059BD-7361-4DF3-B53A-733967B14E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" y="4667251"/>
            <a:ext cx="5534287" cy="155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672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xmlns="" id="{743AA782-23D1-4521-8CAD-47662984A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CAA7C29-F12B-4990-B24F-5339498C5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cs-CZ" sz="5400" dirty="0"/>
              <a:t>Jablka</a:t>
            </a:r>
          </a:p>
        </p:txBody>
      </p:sp>
      <p:sp>
        <p:nvSpPr>
          <p:cNvPr id="37" name="sketch line">
            <a:extLst>
              <a:ext uri="{FF2B5EF4-FFF2-40B4-BE49-F238E27FC236}">
                <a16:creationId xmlns:a16="http://schemas.microsoft.com/office/drawing/2014/main" xmlns="" id="{71877DBC-BB60-40F0-AC93-2ACDBAAE60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0">
            <a:extLst>
              <a:ext uri="{FF2B5EF4-FFF2-40B4-BE49-F238E27FC236}">
                <a16:creationId xmlns:a16="http://schemas.microsoft.com/office/drawing/2014/main" xmlns="" id="{903D17A5-E8F5-4879-8C47-4A4FFC9A1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cs-CZ" sz="2200" dirty="0"/>
              <a:t>Vitamin C – 48 mg</a:t>
            </a:r>
          </a:p>
          <a:p>
            <a:r>
              <a:rPr lang="cs-CZ" sz="2200" dirty="0"/>
              <a:t>Draslík – 1240 mg</a:t>
            </a:r>
          </a:p>
          <a:p>
            <a:r>
              <a:rPr lang="cs-CZ" sz="2200" dirty="0"/>
              <a:t>Vitamin B6 – 0,41 mg</a:t>
            </a:r>
          </a:p>
          <a:p>
            <a:pPr marL="0" indent="0">
              <a:buNone/>
            </a:pPr>
            <a:endParaRPr lang="cs-CZ" sz="2200" dirty="0"/>
          </a:p>
        </p:txBody>
      </p:sp>
      <p:pic>
        <p:nvPicPr>
          <p:cNvPr id="11" name="Zástupný obsah 10">
            <a:extLst>
              <a:ext uri="{FF2B5EF4-FFF2-40B4-BE49-F238E27FC236}">
                <a16:creationId xmlns:a16="http://schemas.microsoft.com/office/drawing/2014/main" xmlns="" id="{F605E98B-6AA2-4FDD-9576-CEAF0AF609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5" r="-3" b="-3"/>
          <a:stretch/>
        </p:blipFill>
        <p:spPr>
          <a:xfrm>
            <a:off x="6145448" y="640080"/>
            <a:ext cx="5366168" cy="557784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7D528A85-E2DE-429E-A8E2-F45E236C6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" y="4238071"/>
            <a:ext cx="5781439" cy="168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754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4">
            <a:extLst>
              <a:ext uri="{FF2B5EF4-FFF2-40B4-BE49-F238E27FC236}">
                <a16:creationId xmlns:a16="http://schemas.microsoft.com/office/drawing/2014/main" xmlns="" id="{743AA782-23D1-4521-8CAD-47662984A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CAA7C29-F12B-4990-B24F-5339498C5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cs-CZ" sz="5400" dirty="0"/>
              <a:t>Hrušky</a:t>
            </a:r>
          </a:p>
        </p:txBody>
      </p:sp>
      <p:sp>
        <p:nvSpPr>
          <p:cNvPr id="40" name="sketch line">
            <a:extLst>
              <a:ext uri="{FF2B5EF4-FFF2-40B4-BE49-F238E27FC236}">
                <a16:creationId xmlns:a16="http://schemas.microsoft.com/office/drawing/2014/main" xmlns="" id="{71877DBC-BB60-40F0-AC93-2ACDBAAE60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0">
            <a:extLst>
              <a:ext uri="{FF2B5EF4-FFF2-40B4-BE49-F238E27FC236}">
                <a16:creationId xmlns:a16="http://schemas.microsoft.com/office/drawing/2014/main" xmlns="" id="{903D17A5-E8F5-4879-8C47-4A4FFC9A1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cs-CZ" sz="2200" dirty="0"/>
              <a:t>Vitamin C – 28 mg</a:t>
            </a:r>
          </a:p>
          <a:p>
            <a:r>
              <a:rPr lang="cs-CZ" sz="2200" dirty="0"/>
              <a:t>Draslík – 1140 mg</a:t>
            </a:r>
          </a:p>
          <a:p>
            <a:r>
              <a:rPr lang="cs-CZ" sz="2200" dirty="0"/>
              <a:t>Vitamin B6 – 1,14 mg</a:t>
            </a:r>
          </a:p>
        </p:txBody>
      </p:sp>
      <p:pic>
        <p:nvPicPr>
          <p:cNvPr id="11" name="Zástupný obsah 10">
            <a:extLst>
              <a:ext uri="{FF2B5EF4-FFF2-40B4-BE49-F238E27FC236}">
                <a16:creationId xmlns:a16="http://schemas.microsoft.com/office/drawing/2014/main" xmlns="" id="{F605E98B-6AA2-4FDD-9576-CEAF0AF60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" r="1897"/>
          <a:stretch/>
        </p:blipFill>
        <p:spPr>
          <a:xfrm>
            <a:off x="6145423" y="640080"/>
            <a:ext cx="5366217" cy="5577840"/>
          </a:xfrm>
          <a:prstGeom prst="rect">
            <a:avLst/>
          </a:prstGeom>
        </p:spPr>
      </p:pic>
      <p:graphicFrame>
        <p:nvGraphicFramePr>
          <p:cNvPr id="12" name="Graf 11">
            <a:extLst>
              <a:ext uri="{FF2B5EF4-FFF2-40B4-BE49-F238E27FC236}">
                <a16:creationId xmlns:a16="http://schemas.microsoft.com/office/drawing/2014/main" xmlns="" id="{69E446B6-70D5-412C-91C4-1AEA7ACF94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0892091"/>
              </p:ext>
            </p:extLst>
          </p:nvPr>
        </p:nvGraphicFramePr>
        <p:xfrm>
          <a:off x="630936" y="3940494"/>
          <a:ext cx="5695950" cy="2028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1870B16B-5A2A-4AD8-AFD7-4664323D8B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" y="4320701"/>
            <a:ext cx="5821975" cy="164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465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xmlns="" id="{743AA782-23D1-4521-8CAD-47662984A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CAA7C29-F12B-4990-B24F-5339498C5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cs-CZ" sz="5400" dirty="0"/>
              <a:t>Třešně</a:t>
            </a:r>
          </a:p>
        </p:txBody>
      </p:sp>
      <p:sp>
        <p:nvSpPr>
          <p:cNvPr id="51" name="sketch line">
            <a:extLst>
              <a:ext uri="{FF2B5EF4-FFF2-40B4-BE49-F238E27FC236}">
                <a16:creationId xmlns:a16="http://schemas.microsoft.com/office/drawing/2014/main" xmlns="" id="{650D18FE-0824-4A46-B22C-A86B52E578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0">
            <a:extLst>
              <a:ext uri="{FF2B5EF4-FFF2-40B4-BE49-F238E27FC236}">
                <a16:creationId xmlns:a16="http://schemas.microsoft.com/office/drawing/2014/main" xmlns="" id="{903D17A5-E8F5-4879-8C47-4A4FFC9A1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cs-CZ" sz="2200" dirty="0"/>
              <a:t>Vitamin C – 94 mg</a:t>
            </a:r>
          </a:p>
          <a:p>
            <a:r>
              <a:rPr lang="cs-CZ" sz="2200" dirty="0"/>
              <a:t>Draslík – 2020 mg</a:t>
            </a:r>
          </a:p>
          <a:p>
            <a:r>
              <a:rPr lang="cs-CZ" sz="2200" dirty="0"/>
              <a:t>Fosfor </a:t>
            </a:r>
            <a:r>
              <a:rPr lang="cs-CZ" sz="2200" dirty="0"/>
              <a:t>– 230 </a:t>
            </a:r>
            <a:r>
              <a:rPr lang="cs-CZ" sz="2200" dirty="0"/>
              <a:t>mg</a:t>
            </a:r>
          </a:p>
          <a:p>
            <a:r>
              <a:rPr lang="cs-CZ" sz="2200" dirty="0"/>
              <a:t>Železo – </a:t>
            </a:r>
            <a:r>
              <a:rPr lang="cs-CZ" sz="2200" dirty="0"/>
              <a:t>5,9 mg</a:t>
            </a:r>
          </a:p>
        </p:txBody>
      </p:sp>
      <p:pic>
        <p:nvPicPr>
          <p:cNvPr id="11" name="Zástupný obsah 10">
            <a:extLst>
              <a:ext uri="{FF2B5EF4-FFF2-40B4-BE49-F238E27FC236}">
                <a16:creationId xmlns:a16="http://schemas.microsoft.com/office/drawing/2014/main" xmlns="" id="{F605E98B-6AA2-4FDD-9576-CEAF0AF609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3" r="12813"/>
          <a:stretch/>
        </p:blipFill>
        <p:spPr>
          <a:xfrm>
            <a:off x="6143443" y="640080"/>
            <a:ext cx="5370177" cy="557784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F0B8C7F7-D726-4CC4-8291-06E91B4AD7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" y="4639322"/>
            <a:ext cx="5825118" cy="157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43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xmlns="" id="{743AA782-23D1-4521-8CAD-47662984A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CAA7C29-F12B-4990-B24F-5339498C5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cs-CZ" sz="5400" dirty="0"/>
              <a:t>Višně</a:t>
            </a:r>
          </a:p>
        </p:txBody>
      </p:sp>
      <p:sp>
        <p:nvSpPr>
          <p:cNvPr id="44" name="sketch line">
            <a:extLst>
              <a:ext uri="{FF2B5EF4-FFF2-40B4-BE49-F238E27FC236}">
                <a16:creationId xmlns:a16="http://schemas.microsoft.com/office/drawing/2014/main" xmlns="" id="{650D18FE-0824-4A46-B22C-A86B52E578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0">
            <a:extLst>
              <a:ext uri="{FF2B5EF4-FFF2-40B4-BE49-F238E27FC236}">
                <a16:creationId xmlns:a16="http://schemas.microsoft.com/office/drawing/2014/main" xmlns="" id="{903D17A5-E8F5-4879-8C47-4A4FFC9A1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cs-CZ" sz="2200" dirty="0"/>
              <a:t>Vitamin C – 52 mg</a:t>
            </a:r>
          </a:p>
          <a:p>
            <a:r>
              <a:rPr lang="cs-CZ" sz="2200" dirty="0"/>
              <a:t>Draslík – 1950 mg</a:t>
            </a:r>
          </a:p>
          <a:p>
            <a:r>
              <a:rPr lang="cs-CZ" sz="2200" dirty="0"/>
              <a:t>Fosfor - 250 mg</a:t>
            </a:r>
          </a:p>
          <a:p>
            <a:r>
              <a:rPr lang="cs-CZ" sz="2200" dirty="0"/>
              <a:t>Železo – 5,3 mg</a:t>
            </a:r>
          </a:p>
        </p:txBody>
      </p:sp>
      <p:pic>
        <p:nvPicPr>
          <p:cNvPr id="11" name="Zástupný obsah 10">
            <a:extLst>
              <a:ext uri="{FF2B5EF4-FFF2-40B4-BE49-F238E27FC236}">
                <a16:creationId xmlns:a16="http://schemas.microsoft.com/office/drawing/2014/main" xmlns="" id="{F605E98B-6AA2-4FDD-9576-CEAF0AF609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" r="1897"/>
          <a:stretch/>
        </p:blipFill>
        <p:spPr>
          <a:xfrm>
            <a:off x="6145448" y="640080"/>
            <a:ext cx="5366168" cy="557784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E3D3111C-98E6-4D25-8420-B68189B522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" y="4553379"/>
            <a:ext cx="5758289" cy="165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59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xmlns="" id="{743AA782-23D1-4521-8CAD-47662984A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CAA7C29-F12B-4990-B24F-5339498C5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cs-CZ" sz="5400" dirty="0"/>
              <a:t>Meruňky</a:t>
            </a:r>
          </a:p>
        </p:txBody>
      </p:sp>
      <p:sp>
        <p:nvSpPr>
          <p:cNvPr id="44" name="sketch line">
            <a:extLst>
              <a:ext uri="{FF2B5EF4-FFF2-40B4-BE49-F238E27FC236}">
                <a16:creationId xmlns:a16="http://schemas.microsoft.com/office/drawing/2014/main" xmlns="" id="{650D18FE-0824-4A46-B22C-A86B52E578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0">
            <a:extLst>
              <a:ext uri="{FF2B5EF4-FFF2-40B4-BE49-F238E27FC236}">
                <a16:creationId xmlns:a16="http://schemas.microsoft.com/office/drawing/2014/main" xmlns="" id="{903D17A5-E8F5-4879-8C47-4A4FFC9A1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cs-CZ" sz="2200" dirty="0"/>
              <a:t>Vitamin C – 65 mg</a:t>
            </a:r>
          </a:p>
          <a:p>
            <a:r>
              <a:rPr lang="cs-CZ" sz="2200" dirty="0"/>
              <a:t>Vitamin A – 8,4 mg</a:t>
            </a:r>
          </a:p>
          <a:p>
            <a:r>
              <a:rPr lang="cs-CZ" sz="2200" dirty="0"/>
              <a:t>Draslík – 2782 mg</a:t>
            </a:r>
          </a:p>
          <a:p>
            <a:r>
              <a:rPr lang="cs-CZ" sz="2200" dirty="0"/>
              <a:t>Železo – 9 mg</a:t>
            </a:r>
          </a:p>
        </p:txBody>
      </p:sp>
      <p:pic>
        <p:nvPicPr>
          <p:cNvPr id="11" name="Zástupný obsah 10">
            <a:extLst>
              <a:ext uri="{FF2B5EF4-FFF2-40B4-BE49-F238E27FC236}">
                <a16:creationId xmlns:a16="http://schemas.microsoft.com/office/drawing/2014/main" xmlns="" id="{F605E98B-6AA2-4FDD-9576-CEAF0AF60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1" r="8391"/>
          <a:stretch/>
        </p:blipFill>
        <p:spPr>
          <a:xfrm>
            <a:off x="6145448" y="640080"/>
            <a:ext cx="5366168" cy="557784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DEF748C5-9B28-4AD7-BBF1-CDDFEED14B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" y="4363656"/>
            <a:ext cx="5640054" cy="1854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79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xmlns="" id="{743AA782-23D1-4521-8CAD-47662984A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CAA7C29-F12B-4990-B24F-5339498C5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cs-CZ" sz="5400" dirty="0"/>
              <a:t>Broskve</a:t>
            </a:r>
          </a:p>
        </p:txBody>
      </p:sp>
      <p:sp>
        <p:nvSpPr>
          <p:cNvPr id="51" name="sketch line">
            <a:extLst>
              <a:ext uri="{FF2B5EF4-FFF2-40B4-BE49-F238E27FC236}">
                <a16:creationId xmlns:a16="http://schemas.microsoft.com/office/drawing/2014/main" xmlns="" id="{650D18FE-0824-4A46-B22C-A86B52E578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0">
            <a:extLst>
              <a:ext uri="{FF2B5EF4-FFF2-40B4-BE49-F238E27FC236}">
                <a16:creationId xmlns:a16="http://schemas.microsoft.com/office/drawing/2014/main" xmlns="" id="{903D17A5-E8F5-4879-8C47-4A4FFC9A1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cs-CZ" sz="2200" dirty="0"/>
              <a:t>Vitamin C – 102 mg</a:t>
            </a:r>
          </a:p>
          <a:p>
            <a:r>
              <a:rPr lang="cs-CZ" sz="2200" dirty="0"/>
              <a:t>Draslík – 2030 mg</a:t>
            </a:r>
          </a:p>
          <a:p>
            <a:r>
              <a:rPr lang="cs-CZ" sz="2200" dirty="0"/>
              <a:t>Vitamin B6 – 0,95 mg</a:t>
            </a:r>
            <a:endParaRPr lang="en-US" sz="2200" dirty="0"/>
          </a:p>
        </p:txBody>
      </p:sp>
      <p:pic>
        <p:nvPicPr>
          <p:cNvPr id="11" name="Zástupný obsah 10">
            <a:extLst>
              <a:ext uri="{FF2B5EF4-FFF2-40B4-BE49-F238E27FC236}">
                <a16:creationId xmlns:a16="http://schemas.microsoft.com/office/drawing/2014/main" xmlns="" id="{F605E98B-6AA2-4FDD-9576-CEAF0AF60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" r="1897"/>
          <a:stretch/>
        </p:blipFill>
        <p:spPr>
          <a:xfrm>
            <a:off x="6145448" y="640080"/>
            <a:ext cx="5366168" cy="557784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6FB926DE-4068-4350-9D9C-EA4E2A3C63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" y="4444679"/>
            <a:ext cx="5859642" cy="176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81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xmlns="" id="{743AA782-23D1-4521-8CAD-47662984A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CAA7C29-F12B-4990-B24F-5339498C5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cs-CZ" sz="5400" dirty="0"/>
              <a:t>Švestky</a:t>
            </a:r>
          </a:p>
        </p:txBody>
      </p:sp>
      <p:sp>
        <p:nvSpPr>
          <p:cNvPr id="51" name="sketch line">
            <a:extLst>
              <a:ext uri="{FF2B5EF4-FFF2-40B4-BE49-F238E27FC236}">
                <a16:creationId xmlns:a16="http://schemas.microsoft.com/office/drawing/2014/main" xmlns="" id="{650D18FE-0824-4A46-B22C-A86B52E578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0">
            <a:extLst>
              <a:ext uri="{FF2B5EF4-FFF2-40B4-BE49-F238E27FC236}">
                <a16:creationId xmlns:a16="http://schemas.microsoft.com/office/drawing/2014/main" xmlns="" id="{903D17A5-E8F5-4879-8C47-4A4FFC9A1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cs-CZ" sz="2200" dirty="0"/>
              <a:t>Vitamin C – 70 mg</a:t>
            </a:r>
          </a:p>
          <a:p>
            <a:r>
              <a:rPr lang="cs-CZ" sz="2200" dirty="0"/>
              <a:t>Draslík – 2540 mg</a:t>
            </a:r>
          </a:p>
          <a:p>
            <a:r>
              <a:rPr lang="cs-CZ" sz="2200" dirty="0"/>
              <a:t>Hořčík – 130 mg</a:t>
            </a:r>
          </a:p>
          <a:p>
            <a:r>
              <a:rPr lang="cs-CZ" sz="2200" dirty="0"/>
              <a:t>Železo – 6 mg</a:t>
            </a:r>
          </a:p>
          <a:p>
            <a:endParaRPr lang="en-US" sz="2200" dirty="0"/>
          </a:p>
        </p:txBody>
      </p:sp>
      <p:pic>
        <p:nvPicPr>
          <p:cNvPr id="11" name="Zástupný obsah 10">
            <a:extLst>
              <a:ext uri="{FF2B5EF4-FFF2-40B4-BE49-F238E27FC236}">
                <a16:creationId xmlns:a16="http://schemas.microsoft.com/office/drawing/2014/main" xmlns="" id="{F605E98B-6AA2-4FDD-9576-CEAF0AF60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" r="1897"/>
          <a:stretch/>
        </p:blipFill>
        <p:spPr>
          <a:xfrm>
            <a:off x="6145448" y="640080"/>
            <a:ext cx="5366168" cy="557784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0B6418F6-AB87-4902-ACDC-8A38031EF3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" y="4386805"/>
            <a:ext cx="6112690" cy="183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08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55">
            <a:extLst>
              <a:ext uri="{FF2B5EF4-FFF2-40B4-BE49-F238E27FC236}">
                <a16:creationId xmlns:a16="http://schemas.microsoft.com/office/drawing/2014/main" xmlns="" id="{743AA782-23D1-4521-8CAD-47662984A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CAA7C29-F12B-4990-B24F-5339498C5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cs-CZ" sz="5400" dirty="0"/>
              <a:t>Červený rybíz</a:t>
            </a:r>
          </a:p>
        </p:txBody>
      </p:sp>
      <p:sp>
        <p:nvSpPr>
          <p:cNvPr id="58" name="sketch line">
            <a:extLst>
              <a:ext uri="{FF2B5EF4-FFF2-40B4-BE49-F238E27FC236}">
                <a16:creationId xmlns:a16="http://schemas.microsoft.com/office/drawing/2014/main" xmlns="" id="{650D18FE-0824-4A46-B22C-A86B52E578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0">
            <a:extLst>
              <a:ext uri="{FF2B5EF4-FFF2-40B4-BE49-F238E27FC236}">
                <a16:creationId xmlns:a16="http://schemas.microsoft.com/office/drawing/2014/main" xmlns="" id="{903D17A5-E8F5-4879-8C47-4A4FFC9A1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cs-CZ" sz="2200" dirty="0"/>
              <a:t>Vitamin C – 330 mg</a:t>
            </a:r>
          </a:p>
          <a:p>
            <a:r>
              <a:rPr lang="cs-CZ" sz="2200" dirty="0"/>
              <a:t>Draslík – 2000 mg</a:t>
            </a:r>
          </a:p>
          <a:p>
            <a:r>
              <a:rPr lang="cs-CZ" sz="2200" dirty="0"/>
              <a:t>Vápník – 280 mg</a:t>
            </a:r>
          </a:p>
          <a:p>
            <a:r>
              <a:rPr lang="cs-CZ" sz="2200" dirty="0"/>
              <a:t>Železo – 12 mg</a:t>
            </a:r>
            <a:endParaRPr lang="en-US" sz="2200" dirty="0"/>
          </a:p>
        </p:txBody>
      </p:sp>
      <p:pic>
        <p:nvPicPr>
          <p:cNvPr id="11" name="Zástupný obsah 10">
            <a:extLst>
              <a:ext uri="{FF2B5EF4-FFF2-40B4-BE49-F238E27FC236}">
                <a16:creationId xmlns:a16="http://schemas.microsoft.com/office/drawing/2014/main" xmlns="" id="{F605E98B-6AA2-4FDD-9576-CEAF0AF60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" r="1897"/>
          <a:stretch/>
        </p:blipFill>
        <p:spPr>
          <a:xfrm>
            <a:off x="6145448" y="640080"/>
            <a:ext cx="5366168" cy="557784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293CA9A8-7F91-4047-A2C9-37B2277D36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" y="4602334"/>
            <a:ext cx="5864787" cy="160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979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235</Words>
  <Application>Microsoft Office PowerPoint</Application>
  <PresentationFormat>Vlastní</PresentationFormat>
  <Paragraphs>65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Office</vt:lpstr>
      <vt:lpstr>Sezónní ovoce</vt:lpstr>
      <vt:lpstr>Jablka</vt:lpstr>
      <vt:lpstr>Hrušky</vt:lpstr>
      <vt:lpstr>Třešně</vt:lpstr>
      <vt:lpstr>Višně</vt:lpstr>
      <vt:lpstr>Meruňky</vt:lpstr>
      <vt:lpstr>Broskve</vt:lpstr>
      <vt:lpstr>Švestky</vt:lpstr>
      <vt:lpstr>Červený rybíz</vt:lpstr>
      <vt:lpstr>Černý rybíz</vt:lpstr>
      <vt:lpstr>Angrešt</vt:lpstr>
      <vt:lpstr>Maliny</vt:lpstr>
      <vt:lpstr>Ostružiny</vt:lpstr>
      <vt:lpstr>Jahody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Petrova Veronika</dc:creator>
  <cp:lastModifiedBy>Pavla</cp:lastModifiedBy>
  <cp:revision>18</cp:revision>
  <dcterms:created xsi:type="dcterms:W3CDTF">2021-12-07T17:52:24Z</dcterms:created>
  <dcterms:modified xsi:type="dcterms:W3CDTF">2022-02-21T11:34:02Z</dcterms:modified>
</cp:coreProperties>
</file>