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2" r:id="rId6"/>
    <p:sldId id="263" r:id="rId7"/>
    <p:sldId id="265" r:id="rId8"/>
    <p:sldId id="266" r:id="rId9"/>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744"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7925210-26C7-4C90-8CCF-10C22C80696C}"/>
              </a:ext>
            </a:extLst>
          </p:cNvPr>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p>
        </p:txBody>
      </p:sp>
      <p:sp>
        <p:nvSpPr>
          <p:cNvPr id="3" name="Podnadpis 2">
            <a:extLst>
              <a:ext uri="{FF2B5EF4-FFF2-40B4-BE49-F238E27FC236}">
                <a16:creationId xmlns:a16="http://schemas.microsoft.com/office/drawing/2014/main" id="{7C750F1E-6F9F-43EB-8B0F-BBD078F935F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a:extLst>
              <a:ext uri="{FF2B5EF4-FFF2-40B4-BE49-F238E27FC236}">
                <a16:creationId xmlns:a16="http://schemas.microsoft.com/office/drawing/2014/main" id="{BE7017FB-0FDF-4B0A-A5B0-C2B30A49B4BE}"/>
              </a:ext>
            </a:extLst>
          </p:cNvPr>
          <p:cNvSpPr>
            <a:spLocks noGrp="1"/>
          </p:cNvSpPr>
          <p:nvPr>
            <p:ph type="dt" sz="half" idx="10"/>
          </p:nvPr>
        </p:nvSpPr>
        <p:spPr/>
        <p:txBody>
          <a:bodyPr/>
          <a:lstStyle/>
          <a:p>
            <a:fld id="{C7BB48E4-DEF1-40E3-9107-6E0458FF7739}" type="datetimeFigureOut">
              <a:rPr lang="cs-CZ" smtClean="0"/>
              <a:t>08.03.2021</a:t>
            </a:fld>
            <a:endParaRPr lang="cs-CZ"/>
          </a:p>
        </p:txBody>
      </p:sp>
      <p:sp>
        <p:nvSpPr>
          <p:cNvPr id="5" name="Zástupný symbol pro zápatí 4">
            <a:extLst>
              <a:ext uri="{FF2B5EF4-FFF2-40B4-BE49-F238E27FC236}">
                <a16:creationId xmlns:a16="http://schemas.microsoft.com/office/drawing/2014/main" id="{7F210B19-FC33-41D5-A6F1-A555C7543A1A}"/>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BA341E7E-0BE7-4FAE-8A36-108E731E45E3}"/>
              </a:ext>
            </a:extLst>
          </p:cNvPr>
          <p:cNvSpPr>
            <a:spLocks noGrp="1"/>
          </p:cNvSpPr>
          <p:nvPr>
            <p:ph type="sldNum" sz="quarter" idx="12"/>
          </p:nvPr>
        </p:nvSpPr>
        <p:spPr/>
        <p:txBody>
          <a:bodyPr/>
          <a:lstStyle/>
          <a:p>
            <a:fld id="{72FD3398-2806-4051-B791-98E1C234164F}" type="slidenum">
              <a:rPr lang="cs-CZ" smtClean="0"/>
              <a:t>‹#›</a:t>
            </a:fld>
            <a:endParaRPr lang="cs-CZ"/>
          </a:p>
        </p:txBody>
      </p:sp>
    </p:spTree>
    <p:extLst>
      <p:ext uri="{BB962C8B-B14F-4D97-AF65-F5344CB8AC3E}">
        <p14:creationId xmlns:p14="http://schemas.microsoft.com/office/powerpoint/2010/main" val="6834798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2E6E3FE-898D-4318-B58D-894C217C1CA8}"/>
              </a:ext>
            </a:extLst>
          </p:cNvPr>
          <p:cNvSpPr>
            <a:spLocks noGrp="1"/>
          </p:cNvSpPr>
          <p:nvPr>
            <p:ph type="title"/>
          </p:nvPr>
        </p:nvSpPr>
        <p:spPr/>
        <p:txBody>
          <a:bodyPr/>
          <a:lstStyle/>
          <a:p>
            <a:r>
              <a:rPr lang="cs-CZ"/>
              <a:t>Kliknutím lze upravit styl.</a:t>
            </a:r>
          </a:p>
        </p:txBody>
      </p:sp>
      <p:sp>
        <p:nvSpPr>
          <p:cNvPr id="3" name="Zástupný symbol pro svislý text 2">
            <a:extLst>
              <a:ext uri="{FF2B5EF4-FFF2-40B4-BE49-F238E27FC236}">
                <a16:creationId xmlns:a16="http://schemas.microsoft.com/office/drawing/2014/main" id="{156E54DB-F729-4CB6-A6F6-99CD1FDD249B}"/>
              </a:ext>
            </a:extLst>
          </p:cNvPr>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CD1D26F4-D7D8-443D-87B3-1F51ADE7D047}"/>
              </a:ext>
            </a:extLst>
          </p:cNvPr>
          <p:cNvSpPr>
            <a:spLocks noGrp="1"/>
          </p:cNvSpPr>
          <p:nvPr>
            <p:ph type="dt" sz="half" idx="10"/>
          </p:nvPr>
        </p:nvSpPr>
        <p:spPr/>
        <p:txBody>
          <a:bodyPr/>
          <a:lstStyle/>
          <a:p>
            <a:fld id="{C7BB48E4-DEF1-40E3-9107-6E0458FF7739}" type="datetimeFigureOut">
              <a:rPr lang="cs-CZ" smtClean="0"/>
              <a:t>08.03.2021</a:t>
            </a:fld>
            <a:endParaRPr lang="cs-CZ"/>
          </a:p>
        </p:txBody>
      </p:sp>
      <p:sp>
        <p:nvSpPr>
          <p:cNvPr id="5" name="Zástupný symbol pro zápatí 4">
            <a:extLst>
              <a:ext uri="{FF2B5EF4-FFF2-40B4-BE49-F238E27FC236}">
                <a16:creationId xmlns:a16="http://schemas.microsoft.com/office/drawing/2014/main" id="{47826776-8463-4C43-80A6-36ED81FC2DEC}"/>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75FE6003-F93B-473E-BCDB-E20AD010523E}"/>
              </a:ext>
            </a:extLst>
          </p:cNvPr>
          <p:cNvSpPr>
            <a:spLocks noGrp="1"/>
          </p:cNvSpPr>
          <p:nvPr>
            <p:ph type="sldNum" sz="quarter" idx="12"/>
          </p:nvPr>
        </p:nvSpPr>
        <p:spPr/>
        <p:txBody>
          <a:bodyPr/>
          <a:lstStyle/>
          <a:p>
            <a:fld id="{72FD3398-2806-4051-B791-98E1C234164F}" type="slidenum">
              <a:rPr lang="cs-CZ" smtClean="0"/>
              <a:t>‹#›</a:t>
            </a:fld>
            <a:endParaRPr lang="cs-CZ"/>
          </a:p>
        </p:txBody>
      </p:sp>
    </p:spTree>
    <p:extLst>
      <p:ext uri="{BB962C8B-B14F-4D97-AF65-F5344CB8AC3E}">
        <p14:creationId xmlns:p14="http://schemas.microsoft.com/office/powerpoint/2010/main" val="38737023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a:extLst>
              <a:ext uri="{FF2B5EF4-FFF2-40B4-BE49-F238E27FC236}">
                <a16:creationId xmlns:a16="http://schemas.microsoft.com/office/drawing/2014/main" id="{8BFAA192-0906-4B33-9CF3-B5143BB418B5}"/>
              </a:ext>
            </a:extLst>
          </p:cNvPr>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a:extLst>
              <a:ext uri="{FF2B5EF4-FFF2-40B4-BE49-F238E27FC236}">
                <a16:creationId xmlns:a16="http://schemas.microsoft.com/office/drawing/2014/main" id="{12D59A73-F9E7-4190-A655-C66C5F77B95F}"/>
              </a:ext>
            </a:extLst>
          </p:cNvPr>
          <p:cNvSpPr>
            <a:spLocks noGrp="1"/>
          </p:cNvSpPr>
          <p:nvPr>
            <p:ph type="body" orient="vert" idx="1"/>
          </p:nvPr>
        </p:nvSpPr>
        <p:spPr>
          <a:xfrm>
            <a:off x="838200" y="365125"/>
            <a:ext cx="7734300" cy="5811838"/>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A4F23B62-3893-4D7A-B882-6816F39D5B2F}"/>
              </a:ext>
            </a:extLst>
          </p:cNvPr>
          <p:cNvSpPr>
            <a:spLocks noGrp="1"/>
          </p:cNvSpPr>
          <p:nvPr>
            <p:ph type="dt" sz="half" idx="10"/>
          </p:nvPr>
        </p:nvSpPr>
        <p:spPr/>
        <p:txBody>
          <a:bodyPr/>
          <a:lstStyle/>
          <a:p>
            <a:fld id="{C7BB48E4-DEF1-40E3-9107-6E0458FF7739}" type="datetimeFigureOut">
              <a:rPr lang="cs-CZ" smtClean="0"/>
              <a:t>08.03.2021</a:t>
            </a:fld>
            <a:endParaRPr lang="cs-CZ"/>
          </a:p>
        </p:txBody>
      </p:sp>
      <p:sp>
        <p:nvSpPr>
          <p:cNvPr id="5" name="Zástupný symbol pro zápatí 4">
            <a:extLst>
              <a:ext uri="{FF2B5EF4-FFF2-40B4-BE49-F238E27FC236}">
                <a16:creationId xmlns:a16="http://schemas.microsoft.com/office/drawing/2014/main" id="{777AAD57-6D3B-4B22-9187-FEE20EC25DB1}"/>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13CD52FD-F26F-4D0F-B1FD-12ED6C5CF958}"/>
              </a:ext>
            </a:extLst>
          </p:cNvPr>
          <p:cNvSpPr>
            <a:spLocks noGrp="1"/>
          </p:cNvSpPr>
          <p:nvPr>
            <p:ph type="sldNum" sz="quarter" idx="12"/>
          </p:nvPr>
        </p:nvSpPr>
        <p:spPr/>
        <p:txBody>
          <a:bodyPr/>
          <a:lstStyle/>
          <a:p>
            <a:fld id="{72FD3398-2806-4051-B791-98E1C234164F}" type="slidenum">
              <a:rPr lang="cs-CZ" smtClean="0"/>
              <a:t>‹#›</a:t>
            </a:fld>
            <a:endParaRPr lang="cs-CZ"/>
          </a:p>
        </p:txBody>
      </p:sp>
    </p:spTree>
    <p:extLst>
      <p:ext uri="{BB962C8B-B14F-4D97-AF65-F5344CB8AC3E}">
        <p14:creationId xmlns:p14="http://schemas.microsoft.com/office/powerpoint/2010/main" val="23899816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5F154BA-AE1E-4A32-99DB-F3D873FFE95B}"/>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71B8C8E3-0F25-42F5-AED6-562936281935}"/>
              </a:ext>
            </a:extLst>
          </p:cNvPr>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A67DF9B4-BCC4-48B6-84F2-68BAD6F0A0BE}"/>
              </a:ext>
            </a:extLst>
          </p:cNvPr>
          <p:cNvSpPr>
            <a:spLocks noGrp="1"/>
          </p:cNvSpPr>
          <p:nvPr>
            <p:ph type="dt" sz="half" idx="10"/>
          </p:nvPr>
        </p:nvSpPr>
        <p:spPr/>
        <p:txBody>
          <a:bodyPr/>
          <a:lstStyle/>
          <a:p>
            <a:fld id="{C7BB48E4-DEF1-40E3-9107-6E0458FF7739}" type="datetimeFigureOut">
              <a:rPr lang="cs-CZ" smtClean="0"/>
              <a:t>08.03.2021</a:t>
            </a:fld>
            <a:endParaRPr lang="cs-CZ"/>
          </a:p>
        </p:txBody>
      </p:sp>
      <p:sp>
        <p:nvSpPr>
          <p:cNvPr id="5" name="Zástupný symbol pro zápatí 4">
            <a:extLst>
              <a:ext uri="{FF2B5EF4-FFF2-40B4-BE49-F238E27FC236}">
                <a16:creationId xmlns:a16="http://schemas.microsoft.com/office/drawing/2014/main" id="{98237549-F81A-4278-8370-87DBFF39E720}"/>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80668EBC-0E11-43BA-9031-374C9FA9EE83}"/>
              </a:ext>
            </a:extLst>
          </p:cNvPr>
          <p:cNvSpPr>
            <a:spLocks noGrp="1"/>
          </p:cNvSpPr>
          <p:nvPr>
            <p:ph type="sldNum" sz="quarter" idx="12"/>
          </p:nvPr>
        </p:nvSpPr>
        <p:spPr/>
        <p:txBody>
          <a:bodyPr/>
          <a:lstStyle/>
          <a:p>
            <a:fld id="{72FD3398-2806-4051-B791-98E1C234164F}" type="slidenum">
              <a:rPr lang="cs-CZ" smtClean="0"/>
              <a:t>‹#›</a:t>
            </a:fld>
            <a:endParaRPr lang="cs-CZ"/>
          </a:p>
        </p:txBody>
      </p:sp>
    </p:spTree>
    <p:extLst>
      <p:ext uri="{BB962C8B-B14F-4D97-AF65-F5344CB8AC3E}">
        <p14:creationId xmlns:p14="http://schemas.microsoft.com/office/powerpoint/2010/main" val="36089772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D0439D0-6811-4E8B-99EA-FBDC8A0F0ECB}"/>
              </a:ext>
            </a:extLst>
          </p:cNvPr>
          <p:cNvSpPr>
            <a:spLocks noGrp="1"/>
          </p:cNvSpPr>
          <p:nvPr>
            <p:ph type="title"/>
          </p:nvPr>
        </p:nvSpPr>
        <p:spPr>
          <a:xfrm>
            <a:off x="831850" y="1709738"/>
            <a:ext cx="10515600" cy="2852737"/>
          </a:xfrm>
        </p:spPr>
        <p:txBody>
          <a:bodyPr anchor="b"/>
          <a:lstStyle>
            <a:lvl1pPr>
              <a:defRPr sz="6000"/>
            </a:lvl1pPr>
          </a:lstStyle>
          <a:p>
            <a:r>
              <a:rPr lang="cs-CZ"/>
              <a:t>Kliknutím lze upravit styl.</a:t>
            </a:r>
          </a:p>
        </p:txBody>
      </p:sp>
      <p:sp>
        <p:nvSpPr>
          <p:cNvPr id="3" name="Zástupný text 2">
            <a:extLst>
              <a:ext uri="{FF2B5EF4-FFF2-40B4-BE49-F238E27FC236}">
                <a16:creationId xmlns:a16="http://schemas.microsoft.com/office/drawing/2014/main" id="{C63271C0-C228-4C7F-8C55-AB944C7373E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4" name="Zástupný symbol pro datum 3">
            <a:extLst>
              <a:ext uri="{FF2B5EF4-FFF2-40B4-BE49-F238E27FC236}">
                <a16:creationId xmlns:a16="http://schemas.microsoft.com/office/drawing/2014/main" id="{703FD378-8807-4FB4-AC55-DC0D23A0094B}"/>
              </a:ext>
            </a:extLst>
          </p:cNvPr>
          <p:cNvSpPr>
            <a:spLocks noGrp="1"/>
          </p:cNvSpPr>
          <p:nvPr>
            <p:ph type="dt" sz="half" idx="10"/>
          </p:nvPr>
        </p:nvSpPr>
        <p:spPr/>
        <p:txBody>
          <a:bodyPr/>
          <a:lstStyle/>
          <a:p>
            <a:fld id="{C7BB48E4-DEF1-40E3-9107-6E0458FF7739}" type="datetimeFigureOut">
              <a:rPr lang="cs-CZ" smtClean="0"/>
              <a:t>08.03.2021</a:t>
            </a:fld>
            <a:endParaRPr lang="cs-CZ"/>
          </a:p>
        </p:txBody>
      </p:sp>
      <p:sp>
        <p:nvSpPr>
          <p:cNvPr id="5" name="Zástupný symbol pro zápatí 4">
            <a:extLst>
              <a:ext uri="{FF2B5EF4-FFF2-40B4-BE49-F238E27FC236}">
                <a16:creationId xmlns:a16="http://schemas.microsoft.com/office/drawing/2014/main" id="{7C813F83-6543-4BDA-8D4E-04171D0D9C8C}"/>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952F5905-D7A4-4F51-8ACB-AC34B2084A22}"/>
              </a:ext>
            </a:extLst>
          </p:cNvPr>
          <p:cNvSpPr>
            <a:spLocks noGrp="1"/>
          </p:cNvSpPr>
          <p:nvPr>
            <p:ph type="sldNum" sz="quarter" idx="12"/>
          </p:nvPr>
        </p:nvSpPr>
        <p:spPr/>
        <p:txBody>
          <a:bodyPr/>
          <a:lstStyle/>
          <a:p>
            <a:fld id="{72FD3398-2806-4051-B791-98E1C234164F}" type="slidenum">
              <a:rPr lang="cs-CZ" smtClean="0"/>
              <a:t>‹#›</a:t>
            </a:fld>
            <a:endParaRPr lang="cs-CZ"/>
          </a:p>
        </p:txBody>
      </p:sp>
    </p:spTree>
    <p:extLst>
      <p:ext uri="{BB962C8B-B14F-4D97-AF65-F5344CB8AC3E}">
        <p14:creationId xmlns:p14="http://schemas.microsoft.com/office/powerpoint/2010/main" val="3552153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550D80C-4336-4F57-AFD7-E4548C0BB535}"/>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4D960326-55BC-44B1-BF6C-D7932C4BB6C8}"/>
              </a:ext>
            </a:extLst>
          </p:cNvPr>
          <p:cNvSpPr>
            <a:spLocks noGrp="1"/>
          </p:cNvSpPr>
          <p:nvPr>
            <p:ph sz="half" idx="1"/>
          </p:nvPr>
        </p:nvSpPr>
        <p:spPr>
          <a:xfrm>
            <a:off x="838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obsah 3">
            <a:extLst>
              <a:ext uri="{FF2B5EF4-FFF2-40B4-BE49-F238E27FC236}">
                <a16:creationId xmlns:a16="http://schemas.microsoft.com/office/drawing/2014/main" id="{390DB3EF-E11C-4BAB-B3CC-3E1126A08D90}"/>
              </a:ext>
            </a:extLst>
          </p:cNvPr>
          <p:cNvSpPr>
            <a:spLocks noGrp="1"/>
          </p:cNvSpPr>
          <p:nvPr>
            <p:ph sz="half" idx="2"/>
          </p:nvPr>
        </p:nvSpPr>
        <p:spPr>
          <a:xfrm>
            <a:off x="6172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a:extLst>
              <a:ext uri="{FF2B5EF4-FFF2-40B4-BE49-F238E27FC236}">
                <a16:creationId xmlns:a16="http://schemas.microsoft.com/office/drawing/2014/main" id="{33179C78-D025-4215-B8DC-15B882992209}"/>
              </a:ext>
            </a:extLst>
          </p:cNvPr>
          <p:cNvSpPr>
            <a:spLocks noGrp="1"/>
          </p:cNvSpPr>
          <p:nvPr>
            <p:ph type="dt" sz="half" idx="10"/>
          </p:nvPr>
        </p:nvSpPr>
        <p:spPr/>
        <p:txBody>
          <a:bodyPr/>
          <a:lstStyle/>
          <a:p>
            <a:fld id="{C7BB48E4-DEF1-40E3-9107-6E0458FF7739}" type="datetimeFigureOut">
              <a:rPr lang="cs-CZ" smtClean="0"/>
              <a:t>08.03.2021</a:t>
            </a:fld>
            <a:endParaRPr lang="cs-CZ"/>
          </a:p>
        </p:txBody>
      </p:sp>
      <p:sp>
        <p:nvSpPr>
          <p:cNvPr id="6" name="Zástupný symbol pro zápatí 5">
            <a:extLst>
              <a:ext uri="{FF2B5EF4-FFF2-40B4-BE49-F238E27FC236}">
                <a16:creationId xmlns:a16="http://schemas.microsoft.com/office/drawing/2014/main" id="{766ACAE0-0F31-458F-B4FE-C6E7C94F319C}"/>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id="{C41BEF9F-68CF-4D7C-87A3-A85D15C726AE}"/>
              </a:ext>
            </a:extLst>
          </p:cNvPr>
          <p:cNvSpPr>
            <a:spLocks noGrp="1"/>
          </p:cNvSpPr>
          <p:nvPr>
            <p:ph type="sldNum" sz="quarter" idx="12"/>
          </p:nvPr>
        </p:nvSpPr>
        <p:spPr/>
        <p:txBody>
          <a:bodyPr/>
          <a:lstStyle/>
          <a:p>
            <a:fld id="{72FD3398-2806-4051-B791-98E1C234164F}" type="slidenum">
              <a:rPr lang="cs-CZ" smtClean="0"/>
              <a:t>‹#›</a:t>
            </a:fld>
            <a:endParaRPr lang="cs-CZ"/>
          </a:p>
        </p:txBody>
      </p:sp>
    </p:spTree>
    <p:extLst>
      <p:ext uri="{BB962C8B-B14F-4D97-AF65-F5344CB8AC3E}">
        <p14:creationId xmlns:p14="http://schemas.microsoft.com/office/powerpoint/2010/main" val="1567803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E2F14C2-8F7B-4605-8D21-27B3DA7DE2BC}"/>
              </a:ext>
            </a:extLst>
          </p:cNvPr>
          <p:cNvSpPr>
            <a:spLocks noGrp="1"/>
          </p:cNvSpPr>
          <p:nvPr>
            <p:ph type="title"/>
          </p:nvPr>
        </p:nvSpPr>
        <p:spPr>
          <a:xfrm>
            <a:off x="839788" y="365125"/>
            <a:ext cx="10515600" cy="1325563"/>
          </a:xfrm>
        </p:spPr>
        <p:txBody>
          <a:bodyPr/>
          <a:lstStyle/>
          <a:p>
            <a:r>
              <a:rPr lang="cs-CZ"/>
              <a:t>Kliknutím lze upravit styl.</a:t>
            </a:r>
          </a:p>
        </p:txBody>
      </p:sp>
      <p:sp>
        <p:nvSpPr>
          <p:cNvPr id="3" name="Zástupný text 2">
            <a:extLst>
              <a:ext uri="{FF2B5EF4-FFF2-40B4-BE49-F238E27FC236}">
                <a16:creationId xmlns:a16="http://schemas.microsoft.com/office/drawing/2014/main" id="{D1E1C99E-54FA-4754-B2D8-5131E2737A1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Zástupný obsah 3">
            <a:extLst>
              <a:ext uri="{FF2B5EF4-FFF2-40B4-BE49-F238E27FC236}">
                <a16:creationId xmlns:a16="http://schemas.microsoft.com/office/drawing/2014/main" id="{97632C0B-836F-4954-B60F-6149B14C9A30}"/>
              </a:ext>
            </a:extLst>
          </p:cNvPr>
          <p:cNvSpPr>
            <a:spLocks noGrp="1"/>
          </p:cNvSpPr>
          <p:nvPr>
            <p:ph sz="half" idx="2"/>
          </p:nvPr>
        </p:nvSpPr>
        <p:spPr>
          <a:xfrm>
            <a:off x="839788" y="2505075"/>
            <a:ext cx="5157787"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text 4">
            <a:extLst>
              <a:ext uri="{FF2B5EF4-FFF2-40B4-BE49-F238E27FC236}">
                <a16:creationId xmlns:a16="http://schemas.microsoft.com/office/drawing/2014/main" id="{734695EF-AAA7-470E-A7B8-B0827B7AC9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Zástupný obsah 5">
            <a:extLst>
              <a:ext uri="{FF2B5EF4-FFF2-40B4-BE49-F238E27FC236}">
                <a16:creationId xmlns:a16="http://schemas.microsoft.com/office/drawing/2014/main" id="{EE1B3A3D-D9A3-442B-87DB-3ED51017F216}"/>
              </a:ext>
            </a:extLst>
          </p:cNvPr>
          <p:cNvSpPr>
            <a:spLocks noGrp="1"/>
          </p:cNvSpPr>
          <p:nvPr>
            <p:ph sz="quarter" idx="4"/>
          </p:nvPr>
        </p:nvSpPr>
        <p:spPr>
          <a:xfrm>
            <a:off x="6172200" y="2505075"/>
            <a:ext cx="5183188"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a:extLst>
              <a:ext uri="{FF2B5EF4-FFF2-40B4-BE49-F238E27FC236}">
                <a16:creationId xmlns:a16="http://schemas.microsoft.com/office/drawing/2014/main" id="{4A955DDA-BF55-4B05-9626-4AF65A06EF9D}"/>
              </a:ext>
            </a:extLst>
          </p:cNvPr>
          <p:cNvSpPr>
            <a:spLocks noGrp="1"/>
          </p:cNvSpPr>
          <p:nvPr>
            <p:ph type="dt" sz="half" idx="10"/>
          </p:nvPr>
        </p:nvSpPr>
        <p:spPr/>
        <p:txBody>
          <a:bodyPr/>
          <a:lstStyle/>
          <a:p>
            <a:fld id="{C7BB48E4-DEF1-40E3-9107-6E0458FF7739}" type="datetimeFigureOut">
              <a:rPr lang="cs-CZ" smtClean="0"/>
              <a:t>08.03.2021</a:t>
            </a:fld>
            <a:endParaRPr lang="cs-CZ"/>
          </a:p>
        </p:txBody>
      </p:sp>
      <p:sp>
        <p:nvSpPr>
          <p:cNvPr id="8" name="Zástupný symbol pro zápatí 7">
            <a:extLst>
              <a:ext uri="{FF2B5EF4-FFF2-40B4-BE49-F238E27FC236}">
                <a16:creationId xmlns:a16="http://schemas.microsoft.com/office/drawing/2014/main" id="{81FB87F3-7D43-428F-8332-A16DA0EA5A8F}"/>
              </a:ext>
            </a:extLst>
          </p:cNvPr>
          <p:cNvSpPr>
            <a:spLocks noGrp="1"/>
          </p:cNvSpPr>
          <p:nvPr>
            <p:ph type="ftr" sz="quarter" idx="11"/>
          </p:nvPr>
        </p:nvSpPr>
        <p:spPr/>
        <p:txBody>
          <a:bodyPr/>
          <a:lstStyle/>
          <a:p>
            <a:endParaRPr lang="cs-CZ"/>
          </a:p>
        </p:txBody>
      </p:sp>
      <p:sp>
        <p:nvSpPr>
          <p:cNvPr id="9" name="Zástupný symbol pro číslo snímku 8">
            <a:extLst>
              <a:ext uri="{FF2B5EF4-FFF2-40B4-BE49-F238E27FC236}">
                <a16:creationId xmlns:a16="http://schemas.microsoft.com/office/drawing/2014/main" id="{B59C2BCA-F4C2-4FFD-8566-35E09CF057D4}"/>
              </a:ext>
            </a:extLst>
          </p:cNvPr>
          <p:cNvSpPr>
            <a:spLocks noGrp="1"/>
          </p:cNvSpPr>
          <p:nvPr>
            <p:ph type="sldNum" sz="quarter" idx="12"/>
          </p:nvPr>
        </p:nvSpPr>
        <p:spPr/>
        <p:txBody>
          <a:bodyPr/>
          <a:lstStyle/>
          <a:p>
            <a:fld id="{72FD3398-2806-4051-B791-98E1C234164F}" type="slidenum">
              <a:rPr lang="cs-CZ" smtClean="0"/>
              <a:t>‹#›</a:t>
            </a:fld>
            <a:endParaRPr lang="cs-CZ"/>
          </a:p>
        </p:txBody>
      </p:sp>
    </p:spTree>
    <p:extLst>
      <p:ext uri="{BB962C8B-B14F-4D97-AF65-F5344CB8AC3E}">
        <p14:creationId xmlns:p14="http://schemas.microsoft.com/office/powerpoint/2010/main" val="3408271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7D0D48B-110A-4B58-8E20-E80F1528AD99}"/>
              </a:ext>
            </a:extLst>
          </p:cNvPr>
          <p:cNvSpPr>
            <a:spLocks noGrp="1"/>
          </p:cNvSpPr>
          <p:nvPr>
            <p:ph type="title"/>
          </p:nvPr>
        </p:nvSpPr>
        <p:spPr/>
        <p:txBody>
          <a:bodyPr/>
          <a:lstStyle/>
          <a:p>
            <a:r>
              <a:rPr lang="cs-CZ"/>
              <a:t>Kliknutím lze upravit styl.</a:t>
            </a:r>
          </a:p>
        </p:txBody>
      </p:sp>
      <p:sp>
        <p:nvSpPr>
          <p:cNvPr id="3" name="Zástupný symbol pro datum 2">
            <a:extLst>
              <a:ext uri="{FF2B5EF4-FFF2-40B4-BE49-F238E27FC236}">
                <a16:creationId xmlns:a16="http://schemas.microsoft.com/office/drawing/2014/main" id="{E54FE341-3F92-4B11-B09C-81C6EE56D01F}"/>
              </a:ext>
            </a:extLst>
          </p:cNvPr>
          <p:cNvSpPr>
            <a:spLocks noGrp="1"/>
          </p:cNvSpPr>
          <p:nvPr>
            <p:ph type="dt" sz="half" idx="10"/>
          </p:nvPr>
        </p:nvSpPr>
        <p:spPr/>
        <p:txBody>
          <a:bodyPr/>
          <a:lstStyle/>
          <a:p>
            <a:fld id="{C7BB48E4-DEF1-40E3-9107-6E0458FF7739}" type="datetimeFigureOut">
              <a:rPr lang="cs-CZ" smtClean="0"/>
              <a:t>08.03.2021</a:t>
            </a:fld>
            <a:endParaRPr lang="cs-CZ"/>
          </a:p>
        </p:txBody>
      </p:sp>
      <p:sp>
        <p:nvSpPr>
          <p:cNvPr id="4" name="Zástupný symbol pro zápatí 3">
            <a:extLst>
              <a:ext uri="{FF2B5EF4-FFF2-40B4-BE49-F238E27FC236}">
                <a16:creationId xmlns:a16="http://schemas.microsoft.com/office/drawing/2014/main" id="{12161200-F3DA-49F6-A892-D7B121846035}"/>
              </a:ext>
            </a:extLst>
          </p:cNvPr>
          <p:cNvSpPr>
            <a:spLocks noGrp="1"/>
          </p:cNvSpPr>
          <p:nvPr>
            <p:ph type="ftr" sz="quarter" idx="11"/>
          </p:nvPr>
        </p:nvSpPr>
        <p:spPr/>
        <p:txBody>
          <a:bodyPr/>
          <a:lstStyle/>
          <a:p>
            <a:endParaRPr lang="cs-CZ"/>
          </a:p>
        </p:txBody>
      </p:sp>
      <p:sp>
        <p:nvSpPr>
          <p:cNvPr id="5" name="Zástupný symbol pro číslo snímku 4">
            <a:extLst>
              <a:ext uri="{FF2B5EF4-FFF2-40B4-BE49-F238E27FC236}">
                <a16:creationId xmlns:a16="http://schemas.microsoft.com/office/drawing/2014/main" id="{089E797F-0A4D-49F3-AB59-CE7F1F967C4C}"/>
              </a:ext>
            </a:extLst>
          </p:cNvPr>
          <p:cNvSpPr>
            <a:spLocks noGrp="1"/>
          </p:cNvSpPr>
          <p:nvPr>
            <p:ph type="sldNum" sz="quarter" idx="12"/>
          </p:nvPr>
        </p:nvSpPr>
        <p:spPr/>
        <p:txBody>
          <a:bodyPr/>
          <a:lstStyle/>
          <a:p>
            <a:fld id="{72FD3398-2806-4051-B791-98E1C234164F}" type="slidenum">
              <a:rPr lang="cs-CZ" smtClean="0"/>
              <a:t>‹#›</a:t>
            </a:fld>
            <a:endParaRPr lang="cs-CZ"/>
          </a:p>
        </p:txBody>
      </p:sp>
    </p:spTree>
    <p:extLst>
      <p:ext uri="{BB962C8B-B14F-4D97-AF65-F5344CB8AC3E}">
        <p14:creationId xmlns:p14="http://schemas.microsoft.com/office/powerpoint/2010/main" val="35109022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5868F581-353E-4A28-90A0-EE84BB2B8233}"/>
              </a:ext>
            </a:extLst>
          </p:cNvPr>
          <p:cNvSpPr>
            <a:spLocks noGrp="1"/>
          </p:cNvSpPr>
          <p:nvPr>
            <p:ph type="dt" sz="half" idx="10"/>
          </p:nvPr>
        </p:nvSpPr>
        <p:spPr/>
        <p:txBody>
          <a:bodyPr/>
          <a:lstStyle/>
          <a:p>
            <a:fld id="{C7BB48E4-DEF1-40E3-9107-6E0458FF7739}" type="datetimeFigureOut">
              <a:rPr lang="cs-CZ" smtClean="0"/>
              <a:t>08.03.2021</a:t>
            </a:fld>
            <a:endParaRPr lang="cs-CZ"/>
          </a:p>
        </p:txBody>
      </p:sp>
      <p:sp>
        <p:nvSpPr>
          <p:cNvPr id="3" name="Zástupný symbol pro zápatí 2">
            <a:extLst>
              <a:ext uri="{FF2B5EF4-FFF2-40B4-BE49-F238E27FC236}">
                <a16:creationId xmlns:a16="http://schemas.microsoft.com/office/drawing/2014/main" id="{04BCA747-3173-47BF-B8F9-45FEDEDCF9F8}"/>
              </a:ext>
            </a:extLst>
          </p:cNvPr>
          <p:cNvSpPr>
            <a:spLocks noGrp="1"/>
          </p:cNvSpPr>
          <p:nvPr>
            <p:ph type="ftr" sz="quarter" idx="11"/>
          </p:nvPr>
        </p:nvSpPr>
        <p:spPr/>
        <p:txBody>
          <a:bodyPr/>
          <a:lstStyle/>
          <a:p>
            <a:endParaRPr lang="cs-CZ"/>
          </a:p>
        </p:txBody>
      </p:sp>
      <p:sp>
        <p:nvSpPr>
          <p:cNvPr id="4" name="Zástupný symbol pro číslo snímku 3">
            <a:extLst>
              <a:ext uri="{FF2B5EF4-FFF2-40B4-BE49-F238E27FC236}">
                <a16:creationId xmlns:a16="http://schemas.microsoft.com/office/drawing/2014/main" id="{C45DEC0B-54F3-4A72-AC9C-C6232FC6502F}"/>
              </a:ext>
            </a:extLst>
          </p:cNvPr>
          <p:cNvSpPr>
            <a:spLocks noGrp="1"/>
          </p:cNvSpPr>
          <p:nvPr>
            <p:ph type="sldNum" sz="quarter" idx="12"/>
          </p:nvPr>
        </p:nvSpPr>
        <p:spPr/>
        <p:txBody>
          <a:bodyPr/>
          <a:lstStyle/>
          <a:p>
            <a:fld id="{72FD3398-2806-4051-B791-98E1C234164F}" type="slidenum">
              <a:rPr lang="cs-CZ" smtClean="0"/>
              <a:t>‹#›</a:t>
            </a:fld>
            <a:endParaRPr lang="cs-CZ"/>
          </a:p>
        </p:txBody>
      </p:sp>
    </p:spTree>
    <p:extLst>
      <p:ext uri="{BB962C8B-B14F-4D97-AF65-F5344CB8AC3E}">
        <p14:creationId xmlns:p14="http://schemas.microsoft.com/office/powerpoint/2010/main" val="2761368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1EC09FD-77E1-4A64-82E0-8D1CD82B1A75}"/>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obsah 2">
            <a:extLst>
              <a:ext uri="{FF2B5EF4-FFF2-40B4-BE49-F238E27FC236}">
                <a16:creationId xmlns:a16="http://schemas.microsoft.com/office/drawing/2014/main" id="{4583A990-4FC6-41F9-8677-B3473111DBE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text 3">
            <a:extLst>
              <a:ext uri="{FF2B5EF4-FFF2-40B4-BE49-F238E27FC236}">
                <a16:creationId xmlns:a16="http://schemas.microsoft.com/office/drawing/2014/main" id="{78B1704E-8A98-4F1B-BE32-B70399CBC9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7C7A7C4D-A1AD-493D-A2C8-214865C9CE10}"/>
              </a:ext>
            </a:extLst>
          </p:cNvPr>
          <p:cNvSpPr>
            <a:spLocks noGrp="1"/>
          </p:cNvSpPr>
          <p:nvPr>
            <p:ph type="dt" sz="half" idx="10"/>
          </p:nvPr>
        </p:nvSpPr>
        <p:spPr/>
        <p:txBody>
          <a:bodyPr/>
          <a:lstStyle/>
          <a:p>
            <a:fld id="{C7BB48E4-DEF1-40E3-9107-6E0458FF7739}" type="datetimeFigureOut">
              <a:rPr lang="cs-CZ" smtClean="0"/>
              <a:t>08.03.2021</a:t>
            </a:fld>
            <a:endParaRPr lang="cs-CZ"/>
          </a:p>
        </p:txBody>
      </p:sp>
      <p:sp>
        <p:nvSpPr>
          <p:cNvPr id="6" name="Zástupný symbol pro zápatí 5">
            <a:extLst>
              <a:ext uri="{FF2B5EF4-FFF2-40B4-BE49-F238E27FC236}">
                <a16:creationId xmlns:a16="http://schemas.microsoft.com/office/drawing/2014/main" id="{D6422570-E091-440F-9008-E8F71269BD34}"/>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id="{C04C956E-6683-402B-9481-C0A44D0327E0}"/>
              </a:ext>
            </a:extLst>
          </p:cNvPr>
          <p:cNvSpPr>
            <a:spLocks noGrp="1"/>
          </p:cNvSpPr>
          <p:nvPr>
            <p:ph type="sldNum" sz="quarter" idx="12"/>
          </p:nvPr>
        </p:nvSpPr>
        <p:spPr/>
        <p:txBody>
          <a:bodyPr/>
          <a:lstStyle/>
          <a:p>
            <a:fld id="{72FD3398-2806-4051-B791-98E1C234164F}" type="slidenum">
              <a:rPr lang="cs-CZ" smtClean="0"/>
              <a:t>‹#›</a:t>
            </a:fld>
            <a:endParaRPr lang="cs-CZ"/>
          </a:p>
        </p:txBody>
      </p:sp>
    </p:spTree>
    <p:extLst>
      <p:ext uri="{BB962C8B-B14F-4D97-AF65-F5344CB8AC3E}">
        <p14:creationId xmlns:p14="http://schemas.microsoft.com/office/powerpoint/2010/main" val="1679728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0B79988-AA48-492C-B2A4-30688A21C99B}"/>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obrázku 2">
            <a:extLst>
              <a:ext uri="{FF2B5EF4-FFF2-40B4-BE49-F238E27FC236}">
                <a16:creationId xmlns:a16="http://schemas.microsoft.com/office/drawing/2014/main" id="{D48B9A91-A731-405B-BCD4-51B6ECA54BB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text 3">
            <a:extLst>
              <a:ext uri="{FF2B5EF4-FFF2-40B4-BE49-F238E27FC236}">
                <a16:creationId xmlns:a16="http://schemas.microsoft.com/office/drawing/2014/main" id="{A3D5F5C1-B31D-4C93-8196-2F8F980BC3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0B9F54C9-5093-42B1-B3C0-72388DF66757}"/>
              </a:ext>
            </a:extLst>
          </p:cNvPr>
          <p:cNvSpPr>
            <a:spLocks noGrp="1"/>
          </p:cNvSpPr>
          <p:nvPr>
            <p:ph type="dt" sz="half" idx="10"/>
          </p:nvPr>
        </p:nvSpPr>
        <p:spPr/>
        <p:txBody>
          <a:bodyPr/>
          <a:lstStyle/>
          <a:p>
            <a:fld id="{C7BB48E4-DEF1-40E3-9107-6E0458FF7739}" type="datetimeFigureOut">
              <a:rPr lang="cs-CZ" smtClean="0"/>
              <a:t>08.03.2021</a:t>
            </a:fld>
            <a:endParaRPr lang="cs-CZ"/>
          </a:p>
        </p:txBody>
      </p:sp>
      <p:sp>
        <p:nvSpPr>
          <p:cNvPr id="6" name="Zástupný symbol pro zápatí 5">
            <a:extLst>
              <a:ext uri="{FF2B5EF4-FFF2-40B4-BE49-F238E27FC236}">
                <a16:creationId xmlns:a16="http://schemas.microsoft.com/office/drawing/2014/main" id="{434B0F9A-F5B0-4632-AD8B-6BEB46CF79AC}"/>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id="{EE1BAF11-BE24-4477-BD59-DD2E4ABF44C5}"/>
              </a:ext>
            </a:extLst>
          </p:cNvPr>
          <p:cNvSpPr>
            <a:spLocks noGrp="1"/>
          </p:cNvSpPr>
          <p:nvPr>
            <p:ph type="sldNum" sz="quarter" idx="12"/>
          </p:nvPr>
        </p:nvSpPr>
        <p:spPr/>
        <p:txBody>
          <a:bodyPr/>
          <a:lstStyle/>
          <a:p>
            <a:fld id="{72FD3398-2806-4051-B791-98E1C234164F}" type="slidenum">
              <a:rPr lang="cs-CZ" smtClean="0"/>
              <a:t>‹#›</a:t>
            </a:fld>
            <a:endParaRPr lang="cs-CZ"/>
          </a:p>
        </p:txBody>
      </p:sp>
    </p:spTree>
    <p:extLst>
      <p:ext uri="{BB962C8B-B14F-4D97-AF65-F5344CB8AC3E}">
        <p14:creationId xmlns:p14="http://schemas.microsoft.com/office/powerpoint/2010/main" val="600517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8F4D561B-9DD8-49FC-B92F-D7972B19B25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p>
        </p:txBody>
      </p:sp>
      <p:sp>
        <p:nvSpPr>
          <p:cNvPr id="3" name="Zástupný text 2">
            <a:extLst>
              <a:ext uri="{FF2B5EF4-FFF2-40B4-BE49-F238E27FC236}">
                <a16:creationId xmlns:a16="http://schemas.microsoft.com/office/drawing/2014/main" id="{DF71B8A8-A800-47D5-B8CE-1EA552DADC0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9EB2D384-B95A-4983-8067-EBDB75FFCA1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BB48E4-DEF1-40E3-9107-6E0458FF7739}" type="datetimeFigureOut">
              <a:rPr lang="cs-CZ" smtClean="0"/>
              <a:t>08.03.2021</a:t>
            </a:fld>
            <a:endParaRPr lang="cs-CZ"/>
          </a:p>
        </p:txBody>
      </p:sp>
      <p:sp>
        <p:nvSpPr>
          <p:cNvPr id="5" name="Zástupný symbol pro zápatí 4">
            <a:extLst>
              <a:ext uri="{FF2B5EF4-FFF2-40B4-BE49-F238E27FC236}">
                <a16:creationId xmlns:a16="http://schemas.microsoft.com/office/drawing/2014/main" id="{A0780D17-88D7-4BEC-BE60-93CA0582873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a:extLst>
              <a:ext uri="{FF2B5EF4-FFF2-40B4-BE49-F238E27FC236}">
                <a16:creationId xmlns:a16="http://schemas.microsoft.com/office/drawing/2014/main" id="{2288EB88-0697-4A1A-8183-F16D6207786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FD3398-2806-4051-B791-98E1C234164F}" type="slidenum">
              <a:rPr lang="cs-CZ" smtClean="0"/>
              <a:t>‹#›</a:t>
            </a:fld>
            <a:endParaRPr lang="cs-CZ"/>
          </a:p>
        </p:txBody>
      </p:sp>
    </p:spTree>
    <p:extLst>
      <p:ext uri="{BB962C8B-B14F-4D97-AF65-F5344CB8AC3E}">
        <p14:creationId xmlns:p14="http://schemas.microsoft.com/office/powerpoint/2010/main" val="5904057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learningapps.org/watch?v=pj032khd221"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0172FA7E-D189-4AE3-B54A-4815C16E2B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753" y="297635"/>
            <a:ext cx="5489729" cy="6238632"/>
          </a:xfrm>
          <a:prstGeom prst="rect">
            <a:avLst/>
          </a:prstGeom>
        </p:spPr>
      </p:pic>
      <p:sp>
        <p:nvSpPr>
          <p:cNvPr id="7" name="Nadpis 1">
            <a:extLst>
              <a:ext uri="{FF2B5EF4-FFF2-40B4-BE49-F238E27FC236}">
                <a16:creationId xmlns:a16="http://schemas.microsoft.com/office/drawing/2014/main" id="{7743F1EB-D249-43ED-AA29-7786B11CE606}"/>
              </a:ext>
            </a:extLst>
          </p:cNvPr>
          <p:cNvSpPr txBox="1">
            <a:spLocks/>
          </p:cNvSpPr>
          <p:nvPr/>
        </p:nvSpPr>
        <p:spPr>
          <a:xfrm>
            <a:off x="6406716" y="2400951"/>
            <a:ext cx="5302168" cy="2032000"/>
          </a:xfrm>
          <a:prstGeom prst="rect">
            <a:avLst/>
          </a:prstGeom>
        </p:spPr>
        <p:txBody>
          <a:bodyPr anchor="b">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7200" dirty="0">
                <a:latin typeface="+mn-lt"/>
              </a:rPr>
              <a:t>NEVIDITELNÁ VODA</a:t>
            </a:r>
          </a:p>
        </p:txBody>
      </p:sp>
      <p:sp>
        <p:nvSpPr>
          <p:cNvPr id="8" name="Podnadpis 2">
            <a:extLst>
              <a:ext uri="{FF2B5EF4-FFF2-40B4-BE49-F238E27FC236}">
                <a16:creationId xmlns:a16="http://schemas.microsoft.com/office/drawing/2014/main" id="{396A1702-C504-44B7-9FF3-220E792763DD}"/>
              </a:ext>
            </a:extLst>
          </p:cNvPr>
          <p:cNvSpPr txBox="1">
            <a:spLocks/>
          </p:cNvSpPr>
          <p:nvPr/>
        </p:nvSpPr>
        <p:spPr>
          <a:xfrm>
            <a:off x="6406716" y="4233822"/>
            <a:ext cx="3558035" cy="1312657"/>
          </a:xfrm>
          <a:prstGeom prst="rect">
            <a:avLst/>
          </a:prstGeom>
        </p:spPr>
        <p:txBody>
          <a:bodyPr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cs-CZ" sz="2000" dirty="0">
                <a:latin typeface="+mj-lt"/>
              </a:rPr>
              <a:t>Globální rozvojové vzdělávání v hodinách matematiky</a:t>
            </a:r>
          </a:p>
        </p:txBody>
      </p:sp>
      <p:sp>
        <p:nvSpPr>
          <p:cNvPr id="9" name="Pravoúhlý trojúhelník 8">
            <a:extLst>
              <a:ext uri="{FF2B5EF4-FFF2-40B4-BE49-F238E27FC236}">
                <a16:creationId xmlns:a16="http://schemas.microsoft.com/office/drawing/2014/main" id="{D672D0C2-E578-4E63-B585-B62FD61693D8}"/>
              </a:ext>
            </a:extLst>
          </p:cNvPr>
          <p:cNvSpPr/>
          <p:nvPr/>
        </p:nvSpPr>
        <p:spPr>
          <a:xfrm rot="16200000">
            <a:off x="8779444" y="3455409"/>
            <a:ext cx="3200400" cy="3291838"/>
          </a:xfrm>
          <a:prstGeom prst="rtTriangle">
            <a:avLst/>
          </a:prstGeom>
          <a:solidFill>
            <a:srgbClr val="00B0F0"/>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cs-CZ"/>
          </a:p>
        </p:txBody>
      </p:sp>
      <p:sp>
        <p:nvSpPr>
          <p:cNvPr id="10" name="Obdélník 9">
            <a:extLst>
              <a:ext uri="{FF2B5EF4-FFF2-40B4-BE49-F238E27FC236}">
                <a16:creationId xmlns:a16="http://schemas.microsoft.com/office/drawing/2014/main" id="{B6F7ED11-5B43-453B-AF36-D094A92F14C5}"/>
              </a:ext>
            </a:extLst>
          </p:cNvPr>
          <p:cNvSpPr/>
          <p:nvPr/>
        </p:nvSpPr>
        <p:spPr>
          <a:xfrm>
            <a:off x="6242731" y="297635"/>
            <a:ext cx="5630139" cy="6238632"/>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cs-CZ"/>
          </a:p>
        </p:txBody>
      </p:sp>
    </p:spTree>
    <p:extLst>
      <p:ext uri="{BB962C8B-B14F-4D97-AF65-F5344CB8AC3E}">
        <p14:creationId xmlns:p14="http://schemas.microsoft.com/office/powerpoint/2010/main" val="39614824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7743F1EB-D249-43ED-AA29-7786B11CE606}"/>
              </a:ext>
            </a:extLst>
          </p:cNvPr>
          <p:cNvSpPr txBox="1">
            <a:spLocks/>
          </p:cNvSpPr>
          <p:nvPr/>
        </p:nvSpPr>
        <p:spPr>
          <a:xfrm>
            <a:off x="6398811" y="2679519"/>
            <a:ext cx="5159915" cy="1498961"/>
          </a:xfrm>
          <a:prstGeom prst="rect">
            <a:avLst/>
          </a:prstGeom>
        </p:spPr>
        <p:txBody>
          <a:bodyPr anchor="b">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5400" dirty="0"/>
              <a:t>CO JE NEVIDITELNÁ/</a:t>
            </a:r>
            <a:br>
              <a:rPr lang="cs-CZ" sz="5400" dirty="0"/>
            </a:br>
            <a:r>
              <a:rPr lang="cs-CZ" sz="5400" dirty="0"/>
              <a:t>VIRTUÁLNÍ VODA?</a:t>
            </a:r>
          </a:p>
        </p:txBody>
      </p:sp>
      <p:sp>
        <p:nvSpPr>
          <p:cNvPr id="9" name="Pravoúhlý trojúhelník 8">
            <a:extLst>
              <a:ext uri="{FF2B5EF4-FFF2-40B4-BE49-F238E27FC236}">
                <a16:creationId xmlns:a16="http://schemas.microsoft.com/office/drawing/2014/main" id="{D672D0C2-E578-4E63-B585-B62FD61693D8}"/>
              </a:ext>
            </a:extLst>
          </p:cNvPr>
          <p:cNvSpPr/>
          <p:nvPr/>
        </p:nvSpPr>
        <p:spPr>
          <a:xfrm rot="16200000">
            <a:off x="8779444" y="3455409"/>
            <a:ext cx="3200400" cy="3291838"/>
          </a:xfrm>
          <a:prstGeom prst="rtTriangle">
            <a:avLst/>
          </a:prstGeom>
          <a:solidFill>
            <a:srgbClr val="00B0F0"/>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cs-CZ"/>
          </a:p>
        </p:txBody>
      </p:sp>
      <p:sp>
        <p:nvSpPr>
          <p:cNvPr id="10" name="Obdélník 9">
            <a:extLst>
              <a:ext uri="{FF2B5EF4-FFF2-40B4-BE49-F238E27FC236}">
                <a16:creationId xmlns:a16="http://schemas.microsoft.com/office/drawing/2014/main" id="{B6F7ED11-5B43-453B-AF36-D094A92F14C5}"/>
              </a:ext>
            </a:extLst>
          </p:cNvPr>
          <p:cNvSpPr/>
          <p:nvPr/>
        </p:nvSpPr>
        <p:spPr>
          <a:xfrm>
            <a:off x="6242731" y="297635"/>
            <a:ext cx="5630139" cy="6238632"/>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cs-CZ"/>
          </a:p>
        </p:txBody>
      </p:sp>
      <p:pic>
        <p:nvPicPr>
          <p:cNvPr id="3" name="Obrázek 2" descr="Obsah obrázku text&#10;&#10;Popis byl vytvořen automaticky">
            <a:extLst>
              <a:ext uri="{FF2B5EF4-FFF2-40B4-BE49-F238E27FC236}">
                <a16:creationId xmlns:a16="http://schemas.microsoft.com/office/drawing/2014/main" id="{092B8BC3-A1D7-4BAC-9387-AAA74935F4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9130" y="4445814"/>
            <a:ext cx="5738357" cy="2255715"/>
          </a:xfrm>
          <a:prstGeom prst="rect">
            <a:avLst/>
          </a:prstGeom>
        </p:spPr>
      </p:pic>
      <p:sp>
        <p:nvSpPr>
          <p:cNvPr id="4" name="TextovéPole 3">
            <a:extLst>
              <a:ext uri="{FF2B5EF4-FFF2-40B4-BE49-F238E27FC236}">
                <a16:creationId xmlns:a16="http://schemas.microsoft.com/office/drawing/2014/main" id="{188E5C88-8B48-4377-939E-19AC2863523E}"/>
              </a:ext>
            </a:extLst>
          </p:cNvPr>
          <p:cNvSpPr txBox="1"/>
          <p:nvPr/>
        </p:nvSpPr>
        <p:spPr>
          <a:xfrm>
            <a:off x="1091953" y="870012"/>
            <a:ext cx="4243527" cy="3139321"/>
          </a:xfrm>
          <a:prstGeom prst="rect">
            <a:avLst/>
          </a:prstGeom>
          <a:noFill/>
        </p:spPr>
        <p:txBody>
          <a:bodyPr wrap="square" rtlCol="0">
            <a:spAutoFit/>
          </a:bodyPr>
          <a:lstStyle/>
          <a:p>
            <a:r>
              <a:rPr lang="cs-CZ" dirty="0"/>
              <a:t>Jedná se o vodu potřebnou na výrobu produktu, ale také celkové množství vody, která se spotřebuje nebo znečistí ve všech fázích výrobního procesu. </a:t>
            </a:r>
          </a:p>
          <a:p>
            <a:endParaRPr lang="cs-CZ" dirty="0"/>
          </a:p>
          <a:p>
            <a:r>
              <a:rPr lang="cs-CZ" dirty="0"/>
              <a:t>Př.:</a:t>
            </a:r>
            <a:r>
              <a:rPr lang="cs-CZ" i="1" dirty="0"/>
              <a:t> Býk před porážkou žije 3 roky a celou dobu musí být krmen. Pro získání 200 kg masa bez kostí, které pochází z jednoho býka, bylo zapotřebí 3 091 000 litrů vody (98 % této vody bylo potřeba na závlahu krmiva, 2 % na pití a čištění). </a:t>
            </a:r>
            <a:endParaRPr lang="cs-CZ" dirty="0"/>
          </a:p>
        </p:txBody>
      </p:sp>
    </p:spTree>
    <p:extLst>
      <p:ext uri="{BB962C8B-B14F-4D97-AF65-F5344CB8AC3E}">
        <p14:creationId xmlns:p14="http://schemas.microsoft.com/office/powerpoint/2010/main" val="1775946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7743F1EB-D249-43ED-AA29-7786B11CE606}"/>
              </a:ext>
            </a:extLst>
          </p:cNvPr>
          <p:cNvSpPr txBox="1">
            <a:spLocks/>
          </p:cNvSpPr>
          <p:nvPr/>
        </p:nvSpPr>
        <p:spPr>
          <a:xfrm>
            <a:off x="6319077" y="2598591"/>
            <a:ext cx="5630139" cy="1660818"/>
          </a:xfrm>
          <a:prstGeom prst="rect">
            <a:avLst/>
          </a:prstGeom>
        </p:spPr>
        <p:txBody>
          <a:bodyPr anchor="b">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6000" dirty="0"/>
              <a:t>KOLIK VODY SE SKRÝVÁ ZA NAŠIMI POTRAVINAMI?</a:t>
            </a:r>
          </a:p>
        </p:txBody>
      </p:sp>
      <p:sp>
        <p:nvSpPr>
          <p:cNvPr id="9" name="Pravoúhlý trojúhelník 8">
            <a:extLst>
              <a:ext uri="{FF2B5EF4-FFF2-40B4-BE49-F238E27FC236}">
                <a16:creationId xmlns:a16="http://schemas.microsoft.com/office/drawing/2014/main" id="{D672D0C2-E578-4E63-B585-B62FD61693D8}"/>
              </a:ext>
            </a:extLst>
          </p:cNvPr>
          <p:cNvSpPr/>
          <p:nvPr/>
        </p:nvSpPr>
        <p:spPr>
          <a:xfrm rot="16200000">
            <a:off x="8779444" y="3455409"/>
            <a:ext cx="3200400" cy="3291838"/>
          </a:xfrm>
          <a:prstGeom prst="rtTriangle">
            <a:avLst/>
          </a:prstGeom>
          <a:solidFill>
            <a:srgbClr val="00B0F0"/>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cs-CZ"/>
          </a:p>
        </p:txBody>
      </p:sp>
      <p:sp>
        <p:nvSpPr>
          <p:cNvPr id="10" name="Obdélník 9">
            <a:extLst>
              <a:ext uri="{FF2B5EF4-FFF2-40B4-BE49-F238E27FC236}">
                <a16:creationId xmlns:a16="http://schemas.microsoft.com/office/drawing/2014/main" id="{B6F7ED11-5B43-453B-AF36-D094A92F14C5}"/>
              </a:ext>
            </a:extLst>
          </p:cNvPr>
          <p:cNvSpPr/>
          <p:nvPr/>
        </p:nvSpPr>
        <p:spPr>
          <a:xfrm>
            <a:off x="6242731" y="297635"/>
            <a:ext cx="5630139" cy="6238632"/>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cs-CZ"/>
          </a:p>
        </p:txBody>
      </p:sp>
      <p:pic>
        <p:nvPicPr>
          <p:cNvPr id="3" name="Obrázek 2" descr="Obsah obrázku text&#10;&#10;Popis byl vytvořen automaticky">
            <a:extLst>
              <a:ext uri="{FF2B5EF4-FFF2-40B4-BE49-F238E27FC236}">
                <a16:creationId xmlns:a16="http://schemas.microsoft.com/office/drawing/2014/main" id="{092B8BC3-A1D7-4BAC-9387-AAA74935F4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9130" y="4445814"/>
            <a:ext cx="5738357" cy="2255715"/>
          </a:xfrm>
          <a:prstGeom prst="rect">
            <a:avLst/>
          </a:prstGeom>
        </p:spPr>
      </p:pic>
      <p:sp>
        <p:nvSpPr>
          <p:cNvPr id="2" name="TextovéPole 1">
            <a:extLst>
              <a:ext uri="{FF2B5EF4-FFF2-40B4-BE49-F238E27FC236}">
                <a16:creationId xmlns:a16="http://schemas.microsoft.com/office/drawing/2014/main" id="{329FBD00-E5A7-4C99-A41B-4778F999CB30}"/>
              </a:ext>
            </a:extLst>
          </p:cNvPr>
          <p:cNvSpPr txBox="1"/>
          <p:nvPr/>
        </p:nvSpPr>
        <p:spPr>
          <a:xfrm>
            <a:off x="897467" y="829733"/>
            <a:ext cx="4250266" cy="3416320"/>
          </a:xfrm>
          <a:prstGeom prst="rect">
            <a:avLst/>
          </a:prstGeom>
          <a:noFill/>
        </p:spPr>
        <p:txBody>
          <a:bodyPr wrap="square" rtlCol="0">
            <a:spAutoFit/>
          </a:bodyPr>
          <a:lstStyle/>
          <a:p>
            <a:r>
              <a:rPr lang="cs-CZ" dirty="0"/>
              <a:t>1 kg čokolády vyžaduje 17 000 l vody. </a:t>
            </a:r>
          </a:p>
          <a:p>
            <a:r>
              <a:rPr lang="cs-CZ" dirty="0"/>
              <a:t>1 kg hovězího vyžaduje 15 000 l vody. </a:t>
            </a:r>
          </a:p>
          <a:p>
            <a:r>
              <a:rPr lang="cs-CZ" dirty="0"/>
              <a:t>1 kg vepřového vyžaduje 6 000 l vody. </a:t>
            </a:r>
          </a:p>
          <a:p>
            <a:r>
              <a:rPr lang="cs-CZ" dirty="0"/>
              <a:t>1 kg kuřecího vyžaduje 4 330 l vody.</a:t>
            </a:r>
          </a:p>
          <a:p>
            <a:r>
              <a:rPr lang="cs-CZ" dirty="0"/>
              <a:t>1 kg kukuřice vyžaduje 1 211 l vody.</a:t>
            </a:r>
          </a:p>
          <a:p>
            <a:r>
              <a:rPr lang="cs-CZ" dirty="0"/>
              <a:t>1 kg pšenice 1 300 l vody.</a:t>
            </a:r>
          </a:p>
          <a:p>
            <a:r>
              <a:rPr lang="cs-CZ" dirty="0"/>
              <a:t>1 kg banánů vyžaduje 790 l vody.</a:t>
            </a:r>
          </a:p>
          <a:p>
            <a:r>
              <a:rPr lang="cs-CZ" dirty="0"/>
              <a:t>1 kg zelených fazolí 586 l vody.</a:t>
            </a:r>
          </a:p>
          <a:p>
            <a:r>
              <a:rPr lang="cs-CZ" dirty="0"/>
              <a:t>1 kg rajčat vyžaduje 214 l vody.</a:t>
            </a:r>
          </a:p>
          <a:p>
            <a:r>
              <a:rPr lang="cs-CZ" dirty="0"/>
              <a:t>1 kg brambor 287 l vody.</a:t>
            </a:r>
          </a:p>
          <a:p>
            <a:r>
              <a:rPr lang="cs-CZ" dirty="0"/>
              <a:t>1 kg těstovin 1 850 l vody.</a:t>
            </a:r>
          </a:p>
          <a:p>
            <a:endParaRPr lang="cs-CZ" dirty="0"/>
          </a:p>
        </p:txBody>
      </p:sp>
    </p:spTree>
    <p:extLst>
      <p:ext uri="{BB962C8B-B14F-4D97-AF65-F5344CB8AC3E}">
        <p14:creationId xmlns:p14="http://schemas.microsoft.com/office/powerpoint/2010/main" val="2279254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fade">
                                      <p:cBhvr>
                                        <p:cTn id="37" dur="500"/>
                                        <p:tgtEl>
                                          <p:spTgt spid="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Effect transition="in" filter="fade">
                                      <p:cBhvr>
                                        <p:cTn id="42" dur="500"/>
                                        <p:tgtEl>
                                          <p:spTgt spid="2">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
                                            <p:txEl>
                                              <p:pRg st="8" end="8"/>
                                            </p:txEl>
                                          </p:spTgt>
                                        </p:tgtEl>
                                        <p:attrNameLst>
                                          <p:attrName>style.visibility</p:attrName>
                                        </p:attrNameLst>
                                      </p:cBhvr>
                                      <p:to>
                                        <p:strVal val="visible"/>
                                      </p:to>
                                    </p:set>
                                    <p:animEffect transition="in" filter="fade">
                                      <p:cBhvr>
                                        <p:cTn id="47" dur="500"/>
                                        <p:tgtEl>
                                          <p:spTgt spid="2">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
                                            <p:txEl>
                                              <p:pRg st="9" end="9"/>
                                            </p:txEl>
                                          </p:spTgt>
                                        </p:tgtEl>
                                        <p:attrNameLst>
                                          <p:attrName>style.visibility</p:attrName>
                                        </p:attrNameLst>
                                      </p:cBhvr>
                                      <p:to>
                                        <p:strVal val="visible"/>
                                      </p:to>
                                    </p:set>
                                    <p:animEffect transition="in" filter="fade">
                                      <p:cBhvr>
                                        <p:cTn id="52" dur="500"/>
                                        <p:tgtEl>
                                          <p:spTgt spid="2">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
                                            <p:txEl>
                                              <p:pRg st="10" end="10"/>
                                            </p:txEl>
                                          </p:spTgt>
                                        </p:tgtEl>
                                        <p:attrNameLst>
                                          <p:attrName>style.visibility</p:attrName>
                                        </p:attrNameLst>
                                      </p:cBhvr>
                                      <p:to>
                                        <p:strVal val="visible"/>
                                      </p:to>
                                    </p:set>
                                    <p:animEffect transition="in" filter="fade">
                                      <p:cBhvr>
                                        <p:cTn id="57"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7743F1EB-D249-43ED-AA29-7786B11CE606}"/>
              </a:ext>
            </a:extLst>
          </p:cNvPr>
          <p:cNvSpPr txBox="1">
            <a:spLocks/>
          </p:cNvSpPr>
          <p:nvPr/>
        </p:nvSpPr>
        <p:spPr>
          <a:xfrm>
            <a:off x="6319077" y="2598591"/>
            <a:ext cx="5630139" cy="1660818"/>
          </a:xfrm>
          <a:prstGeom prst="rect">
            <a:avLst/>
          </a:prstGeom>
        </p:spPr>
        <p:txBody>
          <a:bodyPr anchor="b">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6000" dirty="0"/>
              <a:t>MATEMATICKÁ ÚLOHA</a:t>
            </a:r>
          </a:p>
        </p:txBody>
      </p:sp>
      <p:sp>
        <p:nvSpPr>
          <p:cNvPr id="9" name="Pravoúhlý trojúhelník 8">
            <a:extLst>
              <a:ext uri="{FF2B5EF4-FFF2-40B4-BE49-F238E27FC236}">
                <a16:creationId xmlns:a16="http://schemas.microsoft.com/office/drawing/2014/main" id="{D672D0C2-E578-4E63-B585-B62FD61693D8}"/>
              </a:ext>
            </a:extLst>
          </p:cNvPr>
          <p:cNvSpPr/>
          <p:nvPr/>
        </p:nvSpPr>
        <p:spPr>
          <a:xfrm rot="16200000">
            <a:off x="8779444" y="3455409"/>
            <a:ext cx="3200400" cy="3291838"/>
          </a:xfrm>
          <a:prstGeom prst="rtTriangle">
            <a:avLst/>
          </a:prstGeom>
          <a:solidFill>
            <a:srgbClr val="00B0F0"/>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cs-CZ"/>
          </a:p>
        </p:txBody>
      </p:sp>
      <p:sp>
        <p:nvSpPr>
          <p:cNvPr id="10" name="Obdélník 9">
            <a:extLst>
              <a:ext uri="{FF2B5EF4-FFF2-40B4-BE49-F238E27FC236}">
                <a16:creationId xmlns:a16="http://schemas.microsoft.com/office/drawing/2014/main" id="{B6F7ED11-5B43-453B-AF36-D094A92F14C5}"/>
              </a:ext>
            </a:extLst>
          </p:cNvPr>
          <p:cNvSpPr/>
          <p:nvPr/>
        </p:nvSpPr>
        <p:spPr>
          <a:xfrm>
            <a:off x="6242731" y="297635"/>
            <a:ext cx="5630139" cy="6238632"/>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cs-CZ"/>
          </a:p>
        </p:txBody>
      </p:sp>
      <p:sp>
        <p:nvSpPr>
          <p:cNvPr id="8" name="Podnadpis 2">
            <a:extLst>
              <a:ext uri="{FF2B5EF4-FFF2-40B4-BE49-F238E27FC236}">
                <a16:creationId xmlns:a16="http://schemas.microsoft.com/office/drawing/2014/main" id="{09478980-A88E-4898-BFCD-5E0709230385}"/>
              </a:ext>
            </a:extLst>
          </p:cNvPr>
          <p:cNvSpPr txBox="1">
            <a:spLocks/>
          </p:cNvSpPr>
          <p:nvPr/>
        </p:nvSpPr>
        <p:spPr>
          <a:xfrm>
            <a:off x="6406716" y="4233822"/>
            <a:ext cx="3558035" cy="1312657"/>
          </a:xfrm>
          <a:prstGeom prst="rect">
            <a:avLst/>
          </a:prstGeom>
        </p:spPr>
        <p:txBody>
          <a:bodyPr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cs-CZ" sz="2000" dirty="0">
                <a:latin typeface="+mj-lt"/>
                <a:hlinkClick r:id="rId2"/>
              </a:rPr>
              <a:t>https://learningapps.org/watch?v=pj032khd221</a:t>
            </a:r>
            <a:endParaRPr lang="cs-CZ" sz="2000" dirty="0">
              <a:latin typeface="+mj-lt"/>
            </a:endParaRPr>
          </a:p>
          <a:p>
            <a:pPr marL="0" indent="0">
              <a:buNone/>
            </a:pPr>
            <a:endParaRPr lang="cs-CZ" sz="2000" dirty="0">
              <a:latin typeface="+mj-lt"/>
            </a:endParaRPr>
          </a:p>
        </p:txBody>
      </p:sp>
      <p:pic>
        <p:nvPicPr>
          <p:cNvPr id="5" name="Obrázek 4">
            <a:extLst>
              <a:ext uri="{FF2B5EF4-FFF2-40B4-BE49-F238E27FC236}">
                <a16:creationId xmlns:a16="http://schemas.microsoft.com/office/drawing/2014/main" id="{540D15B7-E4C9-4C0B-B8A1-DDE2700F57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9130" y="723783"/>
            <a:ext cx="5174428" cy="5250635"/>
          </a:xfrm>
          <a:prstGeom prst="rect">
            <a:avLst/>
          </a:prstGeom>
        </p:spPr>
      </p:pic>
    </p:spTree>
    <p:extLst>
      <p:ext uri="{BB962C8B-B14F-4D97-AF65-F5344CB8AC3E}">
        <p14:creationId xmlns:p14="http://schemas.microsoft.com/office/powerpoint/2010/main" val="18337194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7743F1EB-D249-43ED-AA29-7786B11CE606}"/>
              </a:ext>
            </a:extLst>
          </p:cNvPr>
          <p:cNvSpPr txBox="1">
            <a:spLocks/>
          </p:cNvSpPr>
          <p:nvPr/>
        </p:nvSpPr>
        <p:spPr>
          <a:xfrm>
            <a:off x="6319077" y="1013014"/>
            <a:ext cx="5630139" cy="1660818"/>
          </a:xfrm>
          <a:prstGeom prst="rect">
            <a:avLst/>
          </a:prstGeom>
        </p:spPr>
        <p:txBody>
          <a:bodyPr anchor="b">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6000" dirty="0"/>
              <a:t>MATEMATICKÁ ÚLOHA</a:t>
            </a:r>
          </a:p>
        </p:txBody>
      </p:sp>
      <p:sp>
        <p:nvSpPr>
          <p:cNvPr id="9" name="Pravoúhlý trojúhelník 8">
            <a:extLst>
              <a:ext uri="{FF2B5EF4-FFF2-40B4-BE49-F238E27FC236}">
                <a16:creationId xmlns:a16="http://schemas.microsoft.com/office/drawing/2014/main" id="{D672D0C2-E578-4E63-B585-B62FD61693D8}"/>
              </a:ext>
            </a:extLst>
          </p:cNvPr>
          <p:cNvSpPr/>
          <p:nvPr/>
        </p:nvSpPr>
        <p:spPr>
          <a:xfrm rot="16200000">
            <a:off x="8779444" y="3455409"/>
            <a:ext cx="3200400" cy="3291838"/>
          </a:xfrm>
          <a:prstGeom prst="rtTriangle">
            <a:avLst/>
          </a:prstGeom>
          <a:solidFill>
            <a:srgbClr val="00B0F0"/>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cs-CZ"/>
          </a:p>
        </p:txBody>
      </p:sp>
      <p:sp>
        <p:nvSpPr>
          <p:cNvPr id="10" name="Obdélník 9">
            <a:extLst>
              <a:ext uri="{FF2B5EF4-FFF2-40B4-BE49-F238E27FC236}">
                <a16:creationId xmlns:a16="http://schemas.microsoft.com/office/drawing/2014/main" id="{B6F7ED11-5B43-453B-AF36-D094A92F14C5}"/>
              </a:ext>
            </a:extLst>
          </p:cNvPr>
          <p:cNvSpPr/>
          <p:nvPr/>
        </p:nvSpPr>
        <p:spPr>
          <a:xfrm>
            <a:off x="6242731" y="297635"/>
            <a:ext cx="5630139" cy="6238632"/>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cs-CZ"/>
          </a:p>
        </p:txBody>
      </p:sp>
      <p:sp>
        <p:nvSpPr>
          <p:cNvPr id="8" name="Podnadpis 2">
            <a:extLst>
              <a:ext uri="{FF2B5EF4-FFF2-40B4-BE49-F238E27FC236}">
                <a16:creationId xmlns:a16="http://schemas.microsoft.com/office/drawing/2014/main" id="{09478980-A88E-4898-BFCD-5E0709230385}"/>
              </a:ext>
            </a:extLst>
          </p:cNvPr>
          <p:cNvSpPr txBox="1">
            <a:spLocks/>
          </p:cNvSpPr>
          <p:nvPr/>
        </p:nvSpPr>
        <p:spPr>
          <a:xfrm>
            <a:off x="6397839" y="2564820"/>
            <a:ext cx="5066028" cy="1660818"/>
          </a:xfrm>
          <a:prstGeom prst="rect">
            <a:avLst/>
          </a:prstGeom>
        </p:spPr>
        <p:txBody>
          <a:bodyPr anchor="t">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cs-CZ" sz="2000" dirty="0">
                <a:latin typeface="+mj-lt"/>
              </a:rPr>
              <a:t>PŘÍKLAD č. 1)</a:t>
            </a:r>
          </a:p>
          <a:p>
            <a:pPr marL="0" indent="0">
              <a:buNone/>
            </a:pPr>
            <a:r>
              <a:rPr lang="cs-CZ" dirty="0">
                <a:latin typeface="+mj-lt"/>
              </a:rPr>
              <a:t>Jak vysoký bazén tvaru válce naplníme vodou potřebnou k výrobě 10 stogramových čokolád? Víme, že dno bazénu má průměr 4 m (náčrt, vzorec, postup, výpočet).</a:t>
            </a:r>
          </a:p>
          <a:p>
            <a:pPr marL="0" indent="0">
              <a:buNone/>
            </a:pPr>
            <a:endParaRPr lang="cs-CZ" sz="2000" dirty="0">
              <a:latin typeface="+mj-lt"/>
            </a:endParaRPr>
          </a:p>
          <a:p>
            <a:pPr marL="0" indent="0">
              <a:buNone/>
            </a:pPr>
            <a:endParaRPr lang="cs-CZ" sz="2000" dirty="0">
              <a:latin typeface="+mj-lt"/>
            </a:endParaRPr>
          </a:p>
          <a:p>
            <a:pPr marL="0" indent="0">
              <a:buNone/>
            </a:pPr>
            <a:endParaRPr lang="cs-CZ" sz="2000" dirty="0">
              <a:latin typeface="+mj-lt"/>
            </a:endParaRPr>
          </a:p>
        </p:txBody>
      </p:sp>
      <p:pic>
        <p:nvPicPr>
          <p:cNvPr id="11" name="Obrázek 10" descr="Obsah obrázku text&#10;&#10;Popis byl vytvořen automaticky">
            <a:extLst>
              <a:ext uri="{FF2B5EF4-FFF2-40B4-BE49-F238E27FC236}">
                <a16:creationId xmlns:a16="http://schemas.microsoft.com/office/drawing/2014/main" id="{8AE5A3AA-7C23-440F-9DAF-9BB826EECB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9130" y="4445814"/>
            <a:ext cx="5738357" cy="2255715"/>
          </a:xfrm>
          <a:prstGeom prst="rect">
            <a:avLst/>
          </a:prstGeom>
        </p:spPr>
      </p:pic>
      <p:pic>
        <p:nvPicPr>
          <p:cNvPr id="3" name="Obrázek 2">
            <a:extLst>
              <a:ext uri="{FF2B5EF4-FFF2-40B4-BE49-F238E27FC236}">
                <a16:creationId xmlns:a16="http://schemas.microsoft.com/office/drawing/2014/main" id="{BF4307BC-D5CD-4770-B989-2B29616237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53153" y="4445814"/>
            <a:ext cx="2080440" cy="670618"/>
          </a:xfrm>
          <a:prstGeom prst="rect">
            <a:avLst/>
          </a:prstGeom>
        </p:spPr>
      </p:pic>
      <mc:AlternateContent xmlns:mc="http://schemas.openxmlformats.org/markup-compatibility/2006">
        <mc:Choice xmlns:a14="http://schemas.microsoft.com/office/drawing/2010/main" Requires="a14">
          <p:sp>
            <p:nvSpPr>
              <p:cNvPr id="4" name="TextovéPole 3">
                <a:extLst>
                  <a:ext uri="{FF2B5EF4-FFF2-40B4-BE49-F238E27FC236}">
                    <a16:creationId xmlns:a16="http://schemas.microsoft.com/office/drawing/2014/main" id="{7C0E1A30-F6DD-40C6-ABE6-847B41754D74}"/>
                  </a:ext>
                </a:extLst>
              </p:cNvPr>
              <p:cNvSpPr txBox="1"/>
              <p:nvPr/>
            </p:nvSpPr>
            <p:spPr>
              <a:xfrm>
                <a:off x="605750" y="297635"/>
                <a:ext cx="5480438" cy="4760278"/>
              </a:xfrm>
              <a:prstGeom prst="rect">
                <a:avLst/>
              </a:prstGeom>
              <a:noFill/>
            </p:spPr>
            <p:txBody>
              <a:bodyPr wrap="square" rtlCol="0">
                <a:spAutoFit/>
              </a:bodyPr>
              <a:lstStyle/>
              <a:p>
                <a:r>
                  <a:rPr lang="cs-CZ" sz="1600" dirty="0">
                    <a:latin typeface="+mj-lt"/>
                  </a:rPr>
                  <a:t>Objem válce:</a:t>
                </a:r>
              </a:p>
              <a:p>
                <a:r>
                  <a:rPr lang="cs-CZ" sz="1600" dirty="0">
                    <a:latin typeface="+mj-lt"/>
                  </a:rPr>
                  <a:t>		 V = </a:t>
                </a:r>
                <a14:m>
                  <m:oMath xmlns:m="http://schemas.openxmlformats.org/officeDocument/2006/math">
                    <m:r>
                      <a:rPr lang="cs-CZ" sz="1600" i="1">
                        <a:latin typeface="Cambria Math" panose="02040503050406030204" pitchFamily="18" charset="0"/>
                      </a:rPr>
                      <m:t>𝜋</m:t>
                    </m:r>
                  </m:oMath>
                </a14:m>
                <a:r>
                  <a:rPr lang="cs-CZ" sz="1600" dirty="0">
                    <a:latin typeface="+mj-lt"/>
                  </a:rPr>
                  <a:t> r</a:t>
                </a:r>
                <a:r>
                  <a:rPr lang="cs-CZ" sz="1600" baseline="30000" dirty="0">
                    <a:latin typeface="+mj-lt"/>
                  </a:rPr>
                  <a:t>2.</a:t>
                </a:r>
                <a:r>
                  <a:rPr lang="cs-CZ" sz="1600" dirty="0">
                    <a:latin typeface="+mj-lt"/>
                  </a:rPr>
                  <a:t>. v</a:t>
                </a:r>
              </a:p>
              <a:p>
                <a:br>
                  <a:rPr lang="cs-CZ" sz="1600" dirty="0">
                    <a:latin typeface="+mj-lt"/>
                  </a:rPr>
                </a:br>
                <a:r>
                  <a:rPr lang="cs-CZ" sz="1600" dirty="0">
                    <a:latin typeface="+mj-lt"/>
                  </a:rPr>
                  <a:t>Hmotnost 10 čokolád:</a:t>
                </a:r>
              </a:p>
              <a:p>
                <a:r>
                  <a:rPr lang="cs-CZ" sz="1600" dirty="0">
                    <a:latin typeface="+mj-lt"/>
                  </a:rPr>
                  <a:t>		10 . 100 g = 1 kg</a:t>
                </a:r>
              </a:p>
              <a:p>
                <a:br>
                  <a:rPr lang="cs-CZ" sz="1600" dirty="0">
                    <a:latin typeface="+mj-lt"/>
                  </a:rPr>
                </a:br>
                <a:r>
                  <a:rPr lang="cs-CZ" sz="1600" dirty="0">
                    <a:latin typeface="+mj-lt"/>
                  </a:rPr>
                  <a:t>Množství vody na 1 kg čokolády: </a:t>
                </a:r>
              </a:p>
              <a:p>
                <a:r>
                  <a:rPr lang="cs-CZ" sz="1600" dirty="0">
                    <a:latin typeface="+mj-lt"/>
                  </a:rPr>
                  <a:t>		17 000 l vody = 17 m</a:t>
                </a:r>
                <a:r>
                  <a:rPr lang="cs-CZ" sz="1600" baseline="30000" dirty="0">
                    <a:latin typeface="+mj-lt"/>
                  </a:rPr>
                  <a:t>3 </a:t>
                </a:r>
                <a:r>
                  <a:rPr lang="cs-CZ" sz="1600" dirty="0">
                    <a:latin typeface="+mj-lt"/>
                  </a:rPr>
                  <a:t>vody</a:t>
                </a:r>
              </a:p>
              <a:p>
                <a:r>
                  <a:rPr lang="cs-CZ" sz="1600" dirty="0">
                    <a:latin typeface="+mj-lt"/>
                  </a:rPr>
                  <a:t>		V = 17 m</a:t>
                </a:r>
                <a:r>
                  <a:rPr lang="cs-CZ" sz="1600" baseline="30000" dirty="0">
                    <a:latin typeface="+mj-lt"/>
                  </a:rPr>
                  <a:t>3</a:t>
                </a:r>
              </a:p>
              <a:p>
                <a:br>
                  <a:rPr lang="cs-CZ" sz="1600" baseline="30000" dirty="0">
                    <a:latin typeface="+mj-lt"/>
                  </a:rPr>
                </a:br>
                <a:r>
                  <a:rPr lang="cs-CZ" sz="1600" dirty="0">
                    <a:latin typeface="+mj-lt"/>
                  </a:rPr>
                  <a:t>Obsah podstavy: </a:t>
                </a:r>
              </a:p>
              <a:p>
                <a:r>
                  <a:rPr lang="cs-CZ" sz="1600" dirty="0">
                    <a:latin typeface="+mj-lt"/>
                  </a:rPr>
                  <a:t>		S = 3,14 . 2</a:t>
                </a:r>
                <a:r>
                  <a:rPr lang="cs-CZ" sz="1600" baseline="30000" dirty="0">
                    <a:latin typeface="+mj-lt"/>
                  </a:rPr>
                  <a:t>2 </a:t>
                </a:r>
                <a:r>
                  <a:rPr lang="cs-CZ" sz="1600" dirty="0">
                    <a:latin typeface="+mj-lt"/>
                  </a:rPr>
                  <a:t>= 3,14 . 4 = 12,56 m</a:t>
                </a:r>
                <a:r>
                  <a:rPr lang="cs-CZ" sz="1600" baseline="30000" dirty="0">
                    <a:latin typeface="+mj-lt"/>
                  </a:rPr>
                  <a:t>2</a:t>
                </a:r>
              </a:p>
              <a:p>
                <a:br>
                  <a:rPr lang="cs-CZ" sz="1600" baseline="30000" dirty="0">
                    <a:latin typeface="+mj-lt"/>
                  </a:rPr>
                </a:br>
                <a:r>
                  <a:rPr lang="cs-CZ" sz="1600" dirty="0">
                    <a:latin typeface="+mj-lt"/>
                  </a:rPr>
                  <a:t>Výška bazénu:</a:t>
                </a:r>
              </a:p>
              <a:p>
                <a:r>
                  <a:rPr lang="cs-CZ" sz="1600" dirty="0">
                    <a:latin typeface="+mj-lt"/>
                  </a:rPr>
                  <a:t>		v = 17 : 12,56 </a:t>
                </a:r>
              </a:p>
              <a:p>
                <a:r>
                  <a:rPr lang="cs-CZ" sz="1600" b="1" dirty="0">
                    <a:latin typeface="+mj-lt"/>
                  </a:rPr>
                  <a:t>Výsledek:</a:t>
                </a:r>
              </a:p>
              <a:p>
                <a:r>
                  <a:rPr lang="cs-CZ" sz="1600" b="1" dirty="0">
                    <a:latin typeface="+mj-lt"/>
                  </a:rPr>
                  <a:t>		= 1,35 m</a:t>
                </a:r>
                <a:endParaRPr lang="cs-CZ" sz="1600" dirty="0">
                  <a:latin typeface="+mj-lt"/>
                </a:endParaRPr>
              </a:p>
              <a:p>
                <a:endParaRPr lang="cs-CZ" sz="1600" dirty="0">
                  <a:latin typeface="+mj-lt"/>
                </a:endParaRPr>
              </a:p>
              <a:p>
                <a:endParaRPr lang="cs-CZ" sz="1600" dirty="0">
                  <a:latin typeface="+mj-lt"/>
                </a:endParaRPr>
              </a:p>
            </p:txBody>
          </p:sp>
        </mc:Choice>
        <mc:Fallback>
          <p:sp>
            <p:nvSpPr>
              <p:cNvPr id="4" name="TextovéPole 3">
                <a:extLst>
                  <a:ext uri="{FF2B5EF4-FFF2-40B4-BE49-F238E27FC236}">
                    <a16:creationId xmlns:a16="http://schemas.microsoft.com/office/drawing/2014/main" id="{7C0E1A30-F6DD-40C6-ABE6-847B41754D74}"/>
                  </a:ext>
                </a:extLst>
              </p:cNvPr>
              <p:cNvSpPr txBox="1">
                <a:spLocks noRot="1" noChangeAspect="1" noMove="1" noResize="1" noEditPoints="1" noAdjustHandles="1" noChangeArrowheads="1" noChangeShapeType="1" noTextEdit="1"/>
              </p:cNvSpPr>
              <p:nvPr/>
            </p:nvSpPr>
            <p:spPr>
              <a:xfrm>
                <a:off x="605750" y="297635"/>
                <a:ext cx="5480438" cy="4760278"/>
              </a:xfrm>
              <a:prstGeom prst="rect">
                <a:avLst/>
              </a:prstGeom>
              <a:blipFill>
                <a:blip r:embed="rId4"/>
                <a:stretch>
                  <a:fillRect l="-556" t="-384"/>
                </a:stretch>
              </a:blipFill>
            </p:spPr>
            <p:txBody>
              <a:bodyPr/>
              <a:lstStyle/>
              <a:p>
                <a:r>
                  <a:rPr lang="cs-CZ">
                    <a:noFill/>
                  </a:rPr>
                  <a:t> </a:t>
                </a:r>
              </a:p>
            </p:txBody>
          </p:sp>
        </mc:Fallback>
      </mc:AlternateContent>
    </p:spTree>
    <p:extLst>
      <p:ext uri="{BB962C8B-B14F-4D97-AF65-F5344CB8AC3E}">
        <p14:creationId xmlns:p14="http://schemas.microsoft.com/office/powerpoint/2010/main" val="338127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fade">
                                      <p:cBhvr>
                                        <p:cTn id="37" dur="500"/>
                                        <p:tgtEl>
                                          <p:spTgt spid="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Effect transition="in" filter="fade">
                                      <p:cBhvr>
                                        <p:cTn id="42" dur="500"/>
                                        <p:tgtEl>
                                          <p:spTgt spid="4">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txEl>
                                              <p:pRg st="8" end="8"/>
                                            </p:txEl>
                                          </p:spTgt>
                                        </p:tgtEl>
                                        <p:attrNameLst>
                                          <p:attrName>style.visibility</p:attrName>
                                        </p:attrNameLst>
                                      </p:cBhvr>
                                      <p:to>
                                        <p:strVal val="visible"/>
                                      </p:to>
                                    </p:set>
                                    <p:animEffect transition="in" filter="fade">
                                      <p:cBhvr>
                                        <p:cTn id="47" dur="500"/>
                                        <p:tgtEl>
                                          <p:spTgt spid="4">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
                                            <p:txEl>
                                              <p:pRg st="9" end="9"/>
                                            </p:txEl>
                                          </p:spTgt>
                                        </p:tgtEl>
                                        <p:attrNameLst>
                                          <p:attrName>style.visibility</p:attrName>
                                        </p:attrNameLst>
                                      </p:cBhvr>
                                      <p:to>
                                        <p:strVal val="visible"/>
                                      </p:to>
                                    </p:set>
                                    <p:animEffect transition="in" filter="fade">
                                      <p:cBhvr>
                                        <p:cTn id="52" dur="500"/>
                                        <p:tgtEl>
                                          <p:spTgt spid="4">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4">
                                            <p:txEl>
                                              <p:pRg st="10" end="10"/>
                                            </p:txEl>
                                          </p:spTgt>
                                        </p:tgtEl>
                                        <p:attrNameLst>
                                          <p:attrName>style.visibility</p:attrName>
                                        </p:attrNameLst>
                                      </p:cBhvr>
                                      <p:to>
                                        <p:strVal val="visible"/>
                                      </p:to>
                                    </p:set>
                                    <p:animEffect transition="in" filter="fade">
                                      <p:cBhvr>
                                        <p:cTn id="57" dur="500"/>
                                        <p:tgtEl>
                                          <p:spTgt spid="4">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4">
                                            <p:txEl>
                                              <p:pRg st="11" end="11"/>
                                            </p:txEl>
                                          </p:spTgt>
                                        </p:tgtEl>
                                        <p:attrNameLst>
                                          <p:attrName>style.visibility</p:attrName>
                                        </p:attrNameLst>
                                      </p:cBhvr>
                                      <p:to>
                                        <p:strVal val="visible"/>
                                      </p:to>
                                    </p:set>
                                    <p:animEffect transition="in" filter="fade">
                                      <p:cBhvr>
                                        <p:cTn id="62" dur="500"/>
                                        <p:tgtEl>
                                          <p:spTgt spid="4">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4">
                                            <p:txEl>
                                              <p:pRg st="12" end="12"/>
                                            </p:txEl>
                                          </p:spTgt>
                                        </p:tgtEl>
                                        <p:attrNameLst>
                                          <p:attrName>style.visibility</p:attrName>
                                        </p:attrNameLst>
                                      </p:cBhvr>
                                      <p:to>
                                        <p:strVal val="visible"/>
                                      </p:to>
                                    </p:set>
                                    <p:animEffect transition="in" filter="fade">
                                      <p:cBhvr>
                                        <p:cTn id="67" dur="500"/>
                                        <p:tgtEl>
                                          <p:spTgt spid="4">
                                            <p:txEl>
                                              <p:pRg st="12" end="1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fade">
                                      <p:cBhvr>
                                        <p:cTn id="7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7743F1EB-D249-43ED-AA29-7786B11CE606}"/>
              </a:ext>
            </a:extLst>
          </p:cNvPr>
          <p:cNvSpPr txBox="1">
            <a:spLocks/>
          </p:cNvSpPr>
          <p:nvPr/>
        </p:nvSpPr>
        <p:spPr>
          <a:xfrm>
            <a:off x="6319077" y="1013014"/>
            <a:ext cx="5630139" cy="1660818"/>
          </a:xfrm>
          <a:prstGeom prst="rect">
            <a:avLst/>
          </a:prstGeom>
        </p:spPr>
        <p:txBody>
          <a:bodyPr anchor="b">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6000" dirty="0"/>
              <a:t>MATEMATICKÁ ÚLOHA</a:t>
            </a:r>
          </a:p>
        </p:txBody>
      </p:sp>
      <p:sp>
        <p:nvSpPr>
          <p:cNvPr id="9" name="Pravoúhlý trojúhelník 8">
            <a:extLst>
              <a:ext uri="{FF2B5EF4-FFF2-40B4-BE49-F238E27FC236}">
                <a16:creationId xmlns:a16="http://schemas.microsoft.com/office/drawing/2014/main" id="{D672D0C2-E578-4E63-B585-B62FD61693D8}"/>
              </a:ext>
            </a:extLst>
          </p:cNvPr>
          <p:cNvSpPr/>
          <p:nvPr/>
        </p:nvSpPr>
        <p:spPr>
          <a:xfrm rot="16200000">
            <a:off x="8779444" y="3455409"/>
            <a:ext cx="3200400" cy="3291838"/>
          </a:xfrm>
          <a:prstGeom prst="rtTriangle">
            <a:avLst/>
          </a:prstGeom>
          <a:solidFill>
            <a:srgbClr val="00B0F0"/>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cs-CZ"/>
          </a:p>
        </p:txBody>
      </p:sp>
      <p:sp>
        <p:nvSpPr>
          <p:cNvPr id="10" name="Obdélník 9">
            <a:extLst>
              <a:ext uri="{FF2B5EF4-FFF2-40B4-BE49-F238E27FC236}">
                <a16:creationId xmlns:a16="http://schemas.microsoft.com/office/drawing/2014/main" id="{B6F7ED11-5B43-453B-AF36-D094A92F14C5}"/>
              </a:ext>
            </a:extLst>
          </p:cNvPr>
          <p:cNvSpPr/>
          <p:nvPr/>
        </p:nvSpPr>
        <p:spPr>
          <a:xfrm>
            <a:off x="6242731" y="297635"/>
            <a:ext cx="5630139" cy="6238632"/>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cs-CZ"/>
          </a:p>
        </p:txBody>
      </p:sp>
      <p:sp>
        <p:nvSpPr>
          <p:cNvPr id="8" name="Podnadpis 2">
            <a:extLst>
              <a:ext uri="{FF2B5EF4-FFF2-40B4-BE49-F238E27FC236}">
                <a16:creationId xmlns:a16="http://schemas.microsoft.com/office/drawing/2014/main" id="{09478980-A88E-4898-BFCD-5E0709230385}"/>
              </a:ext>
            </a:extLst>
          </p:cNvPr>
          <p:cNvSpPr txBox="1">
            <a:spLocks/>
          </p:cNvSpPr>
          <p:nvPr/>
        </p:nvSpPr>
        <p:spPr>
          <a:xfrm>
            <a:off x="6397839" y="2564820"/>
            <a:ext cx="5036600" cy="1880994"/>
          </a:xfrm>
          <a:prstGeom prst="rect">
            <a:avLst/>
          </a:prstGeom>
        </p:spPr>
        <p:txBody>
          <a:bodyPr anchor="t">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cs-CZ" sz="6400" dirty="0">
                <a:latin typeface="+mj-lt"/>
              </a:rPr>
              <a:t>PŘÍKLAD č. 2)</a:t>
            </a:r>
          </a:p>
          <a:p>
            <a:pPr marL="0" indent="0">
              <a:buNone/>
            </a:pPr>
            <a:r>
              <a:rPr lang="cs-CZ" sz="8800" dirty="0">
                <a:latin typeface="+mj-lt"/>
              </a:rPr>
              <a:t>Maminka koupila 1 kg banánů. Kolik sudů na zalévání zahrady bychom naplnili vodou potřebnou k vypěstování těchto banánů? Víme, že sud má průměr 60 cm a výšku 1,1 m. Kolik by to bylo konví na zalévání o objemu 8 l (náčrt, vzorec, postup, výpočet)?</a:t>
            </a:r>
          </a:p>
          <a:p>
            <a:pPr marL="0" indent="0">
              <a:buNone/>
            </a:pPr>
            <a:endParaRPr lang="cs-CZ" sz="2000" dirty="0">
              <a:latin typeface="+mj-lt"/>
            </a:endParaRPr>
          </a:p>
          <a:p>
            <a:pPr marL="0" indent="0">
              <a:buNone/>
            </a:pPr>
            <a:endParaRPr lang="cs-CZ" sz="2000" dirty="0">
              <a:latin typeface="+mj-lt"/>
            </a:endParaRPr>
          </a:p>
          <a:p>
            <a:pPr marL="0" indent="0">
              <a:buNone/>
            </a:pPr>
            <a:endParaRPr lang="cs-CZ" sz="2000" dirty="0">
              <a:latin typeface="+mj-lt"/>
            </a:endParaRPr>
          </a:p>
        </p:txBody>
      </p:sp>
      <p:pic>
        <p:nvPicPr>
          <p:cNvPr id="11" name="Obrázek 10" descr="Obsah obrázku text&#10;&#10;Popis byl vytvořen automaticky">
            <a:extLst>
              <a:ext uri="{FF2B5EF4-FFF2-40B4-BE49-F238E27FC236}">
                <a16:creationId xmlns:a16="http://schemas.microsoft.com/office/drawing/2014/main" id="{8AE5A3AA-7C23-440F-9DAF-9BB826EECB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9130" y="4445814"/>
            <a:ext cx="5738357" cy="2255715"/>
          </a:xfrm>
          <a:prstGeom prst="rect">
            <a:avLst/>
          </a:prstGeom>
        </p:spPr>
      </p:pic>
      <mc:AlternateContent xmlns:mc="http://schemas.openxmlformats.org/markup-compatibility/2006">
        <mc:Choice xmlns:a14="http://schemas.microsoft.com/office/drawing/2010/main" Requires="a14">
          <p:sp>
            <p:nvSpPr>
              <p:cNvPr id="3" name="TextovéPole 2">
                <a:extLst>
                  <a:ext uri="{FF2B5EF4-FFF2-40B4-BE49-F238E27FC236}">
                    <a16:creationId xmlns:a16="http://schemas.microsoft.com/office/drawing/2014/main" id="{07B578C4-92C3-496D-9A78-C1BD5B2F0BE4}"/>
                  </a:ext>
                </a:extLst>
              </p:cNvPr>
              <p:cNvSpPr txBox="1"/>
              <p:nvPr/>
            </p:nvSpPr>
            <p:spPr>
              <a:xfrm>
                <a:off x="449568" y="443884"/>
                <a:ext cx="5509840" cy="4278094"/>
              </a:xfrm>
              <a:prstGeom prst="rect">
                <a:avLst/>
              </a:prstGeom>
              <a:noFill/>
            </p:spPr>
            <p:txBody>
              <a:bodyPr wrap="square" rtlCol="0">
                <a:spAutoFit/>
              </a:bodyPr>
              <a:lstStyle/>
              <a:p>
                <a:r>
                  <a:rPr lang="cs-CZ" sz="1600" dirty="0">
                    <a:latin typeface="+mj-lt"/>
                  </a:rPr>
                  <a:t>Objem válce: </a:t>
                </a:r>
              </a:p>
              <a:p>
                <a:r>
                  <a:rPr lang="cs-CZ" sz="1600" dirty="0">
                    <a:latin typeface="+mj-lt"/>
                  </a:rPr>
                  <a:t>		V = </a:t>
                </a:r>
                <a14:m>
                  <m:oMath xmlns:m="http://schemas.openxmlformats.org/officeDocument/2006/math">
                    <m:r>
                      <a:rPr lang="cs-CZ" sz="1600" i="1">
                        <a:latin typeface="Cambria Math" panose="02040503050406030204" pitchFamily="18" charset="0"/>
                      </a:rPr>
                      <m:t>𝜋</m:t>
                    </m:r>
                  </m:oMath>
                </a14:m>
                <a:r>
                  <a:rPr lang="cs-CZ" sz="1600" dirty="0">
                    <a:latin typeface="+mj-lt"/>
                  </a:rPr>
                  <a:t> r</a:t>
                </a:r>
                <a:r>
                  <a:rPr lang="cs-CZ" sz="1600" baseline="30000" dirty="0">
                    <a:latin typeface="+mj-lt"/>
                  </a:rPr>
                  <a:t>2.</a:t>
                </a:r>
                <a:r>
                  <a:rPr lang="cs-CZ" sz="1600" dirty="0">
                    <a:latin typeface="+mj-lt"/>
                  </a:rPr>
                  <a:t>. v </a:t>
                </a:r>
              </a:p>
              <a:p>
                <a:br>
                  <a:rPr lang="cs-CZ" sz="1600" dirty="0">
                    <a:latin typeface="+mj-lt"/>
                  </a:rPr>
                </a:br>
                <a:r>
                  <a:rPr lang="cs-CZ" sz="1600" dirty="0">
                    <a:latin typeface="+mj-lt"/>
                  </a:rPr>
                  <a:t>Množství vody na 1 kg banánů:</a:t>
                </a:r>
              </a:p>
              <a:p>
                <a:r>
                  <a:rPr lang="cs-CZ" sz="1600" dirty="0">
                    <a:latin typeface="+mj-lt"/>
                  </a:rPr>
                  <a:t>		790 l vody = 0,79 m</a:t>
                </a:r>
                <a:r>
                  <a:rPr lang="cs-CZ" sz="1600" baseline="30000" dirty="0">
                    <a:latin typeface="+mj-lt"/>
                  </a:rPr>
                  <a:t>3 </a:t>
                </a:r>
                <a:r>
                  <a:rPr lang="cs-CZ" sz="1600" dirty="0">
                    <a:latin typeface="+mj-lt"/>
                  </a:rPr>
                  <a:t>vody</a:t>
                </a:r>
              </a:p>
              <a:p>
                <a:br>
                  <a:rPr lang="cs-CZ" sz="1600" dirty="0">
                    <a:latin typeface="+mj-lt"/>
                  </a:rPr>
                </a:br>
                <a:r>
                  <a:rPr lang="cs-CZ" sz="1600" dirty="0">
                    <a:latin typeface="+mj-lt"/>
                  </a:rPr>
                  <a:t>Objem sudu: 	</a:t>
                </a:r>
              </a:p>
              <a:p>
                <a:r>
                  <a:rPr lang="cs-CZ" sz="1600" dirty="0">
                    <a:latin typeface="+mj-lt"/>
                  </a:rPr>
                  <a:t>		V = 3,14 . 1,1 . 0,3</a:t>
                </a:r>
                <a:r>
                  <a:rPr lang="cs-CZ" sz="1600" baseline="30000" dirty="0">
                    <a:latin typeface="+mj-lt"/>
                  </a:rPr>
                  <a:t>2 </a:t>
                </a:r>
                <a:r>
                  <a:rPr lang="cs-CZ" sz="1600" dirty="0">
                    <a:latin typeface="+mj-lt"/>
                  </a:rPr>
                  <a:t>= 0,31 m</a:t>
                </a:r>
                <a:r>
                  <a:rPr lang="cs-CZ" sz="1600" baseline="30000" dirty="0">
                    <a:latin typeface="+mj-lt"/>
                  </a:rPr>
                  <a:t>3</a:t>
                </a:r>
              </a:p>
              <a:p>
                <a:r>
                  <a:rPr lang="cs-CZ" sz="1600" baseline="30000" dirty="0">
                    <a:latin typeface="+mj-lt"/>
                  </a:rPr>
                  <a:t>  </a:t>
                </a:r>
                <a:endParaRPr lang="cs-CZ" sz="1600" dirty="0">
                  <a:latin typeface="+mj-lt"/>
                </a:endParaRPr>
              </a:p>
              <a:p>
                <a:r>
                  <a:rPr lang="cs-CZ" sz="1600" dirty="0">
                    <a:latin typeface="+mj-lt"/>
                  </a:rPr>
                  <a:t>Počet sudů: </a:t>
                </a:r>
              </a:p>
              <a:p>
                <a:r>
                  <a:rPr lang="cs-CZ" sz="1600" dirty="0">
                    <a:latin typeface="+mj-lt"/>
                  </a:rPr>
                  <a:t>		0,79 : 0,31 = 2,5</a:t>
                </a:r>
              </a:p>
              <a:p>
                <a:r>
                  <a:rPr lang="cs-CZ" sz="1600" dirty="0">
                    <a:latin typeface="+mj-lt"/>
                  </a:rPr>
                  <a:t>		naplnili bychom </a:t>
                </a:r>
                <a:r>
                  <a:rPr lang="cs-CZ" sz="1600" b="1" dirty="0">
                    <a:latin typeface="+mj-lt"/>
                  </a:rPr>
                  <a:t>dva a 	půl sudu</a:t>
                </a:r>
                <a:r>
                  <a:rPr lang="cs-CZ" sz="1600" dirty="0">
                    <a:latin typeface="+mj-lt"/>
                  </a:rPr>
                  <a:t>.</a:t>
                </a:r>
              </a:p>
              <a:p>
                <a:endParaRPr lang="cs-CZ" sz="1600" dirty="0">
                  <a:latin typeface="+mj-lt"/>
                </a:endParaRPr>
              </a:p>
              <a:p>
                <a:r>
                  <a:rPr lang="cs-CZ" sz="1600" dirty="0">
                    <a:latin typeface="+mj-lt"/>
                  </a:rPr>
                  <a:t>Počet konví: </a:t>
                </a:r>
              </a:p>
              <a:p>
                <a:r>
                  <a:rPr lang="cs-CZ" sz="1600" dirty="0">
                    <a:latin typeface="+mj-lt"/>
                  </a:rPr>
                  <a:t>		0,79 : 0,008 = 98,75 </a:t>
                </a:r>
              </a:p>
              <a:p>
                <a:r>
                  <a:rPr lang="cs-CZ" sz="1600" dirty="0">
                    <a:latin typeface="+mj-lt"/>
                  </a:rPr>
                  <a:t>		naplnili bychom </a:t>
                </a:r>
                <a:r>
                  <a:rPr lang="cs-CZ" sz="1600" b="1" dirty="0">
                    <a:latin typeface="+mj-lt"/>
                  </a:rPr>
                  <a:t>téměř jedno sto konví.</a:t>
                </a:r>
                <a:endParaRPr lang="cs-CZ" sz="1600" dirty="0">
                  <a:latin typeface="+mj-lt"/>
                </a:endParaRPr>
              </a:p>
              <a:p>
                <a:endParaRPr lang="cs-CZ" sz="1600" dirty="0">
                  <a:latin typeface="+mj-lt"/>
                </a:endParaRPr>
              </a:p>
            </p:txBody>
          </p:sp>
        </mc:Choice>
        <mc:Fallback>
          <p:sp>
            <p:nvSpPr>
              <p:cNvPr id="3" name="TextovéPole 2">
                <a:extLst>
                  <a:ext uri="{FF2B5EF4-FFF2-40B4-BE49-F238E27FC236}">
                    <a16:creationId xmlns:a16="http://schemas.microsoft.com/office/drawing/2014/main" id="{07B578C4-92C3-496D-9A78-C1BD5B2F0BE4}"/>
                  </a:ext>
                </a:extLst>
              </p:cNvPr>
              <p:cNvSpPr txBox="1">
                <a:spLocks noRot="1" noChangeAspect="1" noMove="1" noResize="1" noEditPoints="1" noAdjustHandles="1" noChangeArrowheads="1" noChangeShapeType="1" noTextEdit="1"/>
              </p:cNvSpPr>
              <p:nvPr/>
            </p:nvSpPr>
            <p:spPr>
              <a:xfrm>
                <a:off x="449568" y="443884"/>
                <a:ext cx="5509840" cy="4278094"/>
              </a:xfrm>
              <a:prstGeom prst="rect">
                <a:avLst/>
              </a:prstGeom>
              <a:blipFill>
                <a:blip r:embed="rId3"/>
                <a:stretch>
                  <a:fillRect l="-664" t="-427"/>
                </a:stretch>
              </a:blipFill>
            </p:spPr>
            <p:txBody>
              <a:bodyPr/>
              <a:lstStyle/>
              <a:p>
                <a:r>
                  <a:rPr lang="cs-CZ">
                    <a:noFill/>
                  </a:rPr>
                  <a:t> </a:t>
                </a:r>
              </a:p>
            </p:txBody>
          </p:sp>
        </mc:Fallback>
      </mc:AlternateContent>
      <p:pic>
        <p:nvPicPr>
          <p:cNvPr id="5" name="Obrázek 4">
            <a:extLst>
              <a:ext uri="{FF2B5EF4-FFF2-40B4-BE49-F238E27FC236}">
                <a16:creationId xmlns:a16="http://schemas.microsoft.com/office/drawing/2014/main" id="{D474AF86-18DC-4DC3-A20D-7309CEBCEC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46384" y="4828043"/>
            <a:ext cx="1226926" cy="1325995"/>
          </a:xfrm>
          <a:prstGeom prst="rect">
            <a:avLst/>
          </a:prstGeom>
        </p:spPr>
      </p:pic>
    </p:spTree>
    <p:extLst>
      <p:ext uri="{BB962C8B-B14F-4D97-AF65-F5344CB8AC3E}">
        <p14:creationId xmlns:p14="http://schemas.microsoft.com/office/powerpoint/2010/main" val="1739489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1" end="11"/>
                                            </p:txEl>
                                          </p:spTgt>
                                        </p:tgtEl>
                                        <p:attrNameLst>
                                          <p:attrName>style.visibility</p:attrName>
                                        </p:attrNameLst>
                                      </p:cBhvr>
                                      <p:to>
                                        <p:strVal val="visible"/>
                                      </p:to>
                                    </p:set>
                                    <p:animEffect transition="in" filter="fade">
                                      <p:cBhvr>
                                        <p:cTn id="57" dur="500"/>
                                        <p:tgtEl>
                                          <p:spTgt spid="3">
                                            <p:txEl>
                                              <p:pRg st="11" end="1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
                                            <p:txEl>
                                              <p:pRg st="12" end="12"/>
                                            </p:txEl>
                                          </p:spTgt>
                                        </p:tgtEl>
                                        <p:attrNameLst>
                                          <p:attrName>style.visibility</p:attrName>
                                        </p:attrNameLst>
                                      </p:cBhvr>
                                      <p:to>
                                        <p:strVal val="visible"/>
                                      </p:to>
                                    </p:set>
                                    <p:animEffect transition="in" filter="fade">
                                      <p:cBhvr>
                                        <p:cTn id="62" dur="500"/>
                                        <p:tgtEl>
                                          <p:spTgt spid="3">
                                            <p:txEl>
                                              <p:pRg st="12" end="12"/>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
                                            <p:txEl>
                                              <p:pRg st="13" end="13"/>
                                            </p:txEl>
                                          </p:spTgt>
                                        </p:tgtEl>
                                        <p:attrNameLst>
                                          <p:attrName>style.visibility</p:attrName>
                                        </p:attrNameLst>
                                      </p:cBhvr>
                                      <p:to>
                                        <p:strVal val="visible"/>
                                      </p:to>
                                    </p:set>
                                    <p:animEffect transition="in" filter="fade">
                                      <p:cBhvr>
                                        <p:cTn id="67" dur="500"/>
                                        <p:tgtEl>
                                          <p:spTgt spid="3">
                                            <p:txEl>
                                              <p:pRg st="13" end="13"/>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5"/>
                                        </p:tgtEl>
                                        <p:attrNameLst>
                                          <p:attrName>style.visibility</p:attrName>
                                        </p:attrNameLst>
                                      </p:cBhvr>
                                      <p:to>
                                        <p:strVal val="visible"/>
                                      </p:to>
                                    </p:set>
                                    <p:animEffect transition="in" filter="fade">
                                      <p:cBhvr>
                                        <p:cTn id="7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7743F1EB-D249-43ED-AA29-7786B11CE606}"/>
              </a:ext>
            </a:extLst>
          </p:cNvPr>
          <p:cNvSpPr txBox="1">
            <a:spLocks/>
          </p:cNvSpPr>
          <p:nvPr/>
        </p:nvSpPr>
        <p:spPr>
          <a:xfrm>
            <a:off x="6319077" y="1013014"/>
            <a:ext cx="5630139" cy="1660818"/>
          </a:xfrm>
          <a:prstGeom prst="rect">
            <a:avLst/>
          </a:prstGeom>
        </p:spPr>
        <p:txBody>
          <a:bodyPr anchor="b">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6000" dirty="0"/>
              <a:t>MATEMATICKÁ ÚLOHA</a:t>
            </a:r>
          </a:p>
        </p:txBody>
      </p:sp>
      <p:sp>
        <p:nvSpPr>
          <p:cNvPr id="9" name="Pravoúhlý trojúhelník 8">
            <a:extLst>
              <a:ext uri="{FF2B5EF4-FFF2-40B4-BE49-F238E27FC236}">
                <a16:creationId xmlns:a16="http://schemas.microsoft.com/office/drawing/2014/main" id="{D672D0C2-E578-4E63-B585-B62FD61693D8}"/>
              </a:ext>
            </a:extLst>
          </p:cNvPr>
          <p:cNvSpPr/>
          <p:nvPr/>
        </p:nvSpPr>
        <p:spPr>
          <a:xfrm rot="16200000">
            <a:off x="8779444" y="3455409"/>
            <a:ext cx="3200400" cy="3291838"/>
          </a:xfrm>
          <a:prstGeom prst="rtTriangle">
            <a:avLst/>
          </a:prstGeom>
          <a:solidFill>
            <a:srgbClr val="00B0F0"/>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cs-CZ"/>
          </a:p>
        </p:txBody>
      </p:sp>
      <p:sp>
        <p:nvSpPr>
          <p:cNvPr id="10" name="Obdélník 9">
            <a:extLst>
              <a:ext uri="{FF2B5EF4-FFF2-40B4-BE49-F238E27FC236}">
                <a16:creationId xmlns:a16="http://schemas.microsoft.com/office/drawing/2014/main" id="{B6F7ED11-5B43-453B-AF36-D094A92F14C5}"/>
              </a:ext>
            </a:extLst>
          </p:cNvPr>
          <p:cNvSpPr/>
          <p:nvPr/>
        </p:nvSpPr>
        <p:spPr>
          <a:xfrm>
            <a:off x="6242731" y="297635"/>
            <a:ext cx="5630139" cy="6238632"/>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cs-CZ"/>
          </a:p>
        </p:txBody>
      </p:sp>
      <p:sp>
        <p:nvSpPr>
          <p:cNvPr id="8" name="Podnadpis 2">
            <a:extLst>
              <a:ext uri="{FF2B5EF4-FFF2-40B4-BE49-F238E27FC236}">
                <a16:creationId xmlns:a16="http://schemas.microsoft.com/office/drawing/2014/main" id="{09478980-A88E-4898-BFCD-5E0709230385}"/>
              </a:ext>
            </a:extLst>
          </p:cNvPr>
          <p:cNvSpPr txBox="1">
            <a:spLocks/>
          </p:cNvSpPr>
          <p:nvPr/>
        </p:nvSpPr>
        <p:spPr>
          <a:xfrm>
            <a:off x="6319077" y="2570365"/>
            <a:ext cx="5134254" cy="2530963"/>
          </a:xfrm>
          <a:prstGeom prst="rect">
            <a:avLst/>
          </a:prstGeom>
        </p:spPr>
        <p:txBody>
          <a:bodyPr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cs-CZ" sz="1600" dirty="0">
                <a:latin typeface="+mj-lt"/>
              </a:rPr>
              <a:t>PŘÍKLAD č. 3)</a:t>
            </a:r>
          </a:p>
          <a:p>
            <a:pPr marL="0" indent="0">
              <a:buNone/>
            </a:pPr>
            <a:r>
              <a:rPr lang="cs-CZ" sz="2200" dirty="0">
                <a:latin typeface="+mj-lt"/>
              </a:rPr>
              <a:t>Na jednu koupel ve vaně spotřebuješ cca (podle velikosti vany) 150 litrů vody. Porovnej poměrem tento objem se spotřebou virtuální vody na běžný oběd ve školní jídelně. Na jídelníčku je kuřecí maso s bramborem (v syrovém stavu počítáme 100 g masa a 250 g brambor).</a:t>
            </a:r>
          </a:p>
          <a:p>
            <a:pPr marL="0" indent="0">
              <a:buNone/>
            </a:pPr>
            <a:endParaRPr lang="cs-CZ" sz="2000" dirty="0">
              <a:latin typeface="+mj-lt"/>
            </a:endParaRPr>
          </a:p>
          <a:p>
            <a:pPr marL="0" indent="0">
              <a:buNone/>
            </a:pPr>
            <a:endParaRPr lang="cs-CZ" sz="2000" dirty="0">
              <a:latin typeface="+mj-lt"/>
            </a:endParaRPr>
          </a:p>
          <a:p>
            <a:pPr marL="0" indent="0">
              <a:buNone/>
            </a:pPr>
            <a:endParaRPr lang="cs-CZ" sz="2000" dirty="0">
              <a:latin typeface="+mj-lt"/>
            </a:endParaRPr>
          </a:p>
        </p:txBody>
      </p:sp>
      <p:pic>
        <p:nvPicPr>
          <p:cNvPr id="11" name="Obrázek 10" descr="Obsah obrázku text&#10;&#10;Popis byl vytvořen automaticky">
            <a:extLst>
              <a:ext uri="{FF2B5EF4-FFF2-40B4-BE49-F238E27FC236}">
                <a16:creationId xmlns:a16="http://schemas.microsoft.com/office/drawing/2014/main" id="{8AE5A3AA-7C23-440F-9DAF-9BB826EECB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9130" y="4445814"/>
            <a:ext cx="5738357" cy="2255715"/>
          </a:xfrm>
          <a:prstGeom prst="rect">
            <a:avLst/>
          </a:prstGeom>
        </p:spPr>
      </p:pic>
      <p:sp>
        <p:nvSpPr>
          <p:cNvPr id="2" name="TextovéPole 1">
            <a:extLst>
              <a:ext uri="{FF2B5EF4-FFF2-40B4-BE49-F238E27FC236}">
                <a16:creationId xmlns:a16="http://schemas.microsoft.com/office/drawing/2014/main" id="{D2E3B845-E41F-4746-BC41-49E9BB379B13}"/>
              </a:ext>
            </a:extLst>
          </p:cNvPr>
          <p:cNvSpPr txBox="1"/>
          <p:nvPr/>
        </p:nvSpPr>
        <p:spPr>
          <a:xfrm>
            <a:off x="543223" y="411674"/>
            <a:ext cx="5514264" cy="4524315"/>
          </a:xfrm>
          <a:prstGeom prst="rect">
            <a:avLst/>
          </a:prstGeom>
          <a:noFill/>
        </p:spPr>
        <p:txBody>
          <a:bodyPr wrap="square" rtlCol="0">
            <a:spAutoFit/>
          </a:bodyPr>
          <a:lstStyle/>
          <a:p>
            <a:r>
              <a:rPr lang="cs-CZ" sz="1600" dirty="0">
                <a:latin typeface="+mj-lt"/>
              </a:rPr>
              <a:t>1 kg kuřecího vyžaduje: </a:t>
            </a:r>
          </a:p>
          <a:p>
            <a:r>
              <a:rPr lang="cs-CZ" sz="1600" dirty="0">
                <a:latin typeface="+mj-lt"/>
              </a:rPr>
              <a:t>		4 330 l vody</a:t>
            </a:r>
          </a:p>
          <a:p>
            <a:r>
              <a:rPr lang="cs-CZ" sz="1600" dirty="0">
                <a:latin typeface="+mj-lt"/>
              </a:rPr>
              <a:t>		100 g vyžaduje </a:t>
            </a:r>
          </a:p>
          <a:p>
            <a:r>
              <a:rPr lang="cs-CZ" sz="1600" dirty="0">
                <a:latin typeface="+mj-lt"/>
              </a:rPr>
              <a:t>		433 l vody</a:t>
            </a:r>
          </a:p>
          <a:p>
            <a:br>
              <a:rPr lang="cs-CZ" sz="1600" dirty="0">
                <a:latin typeface="+mj-lt"/>
              </a:rPr>
            </a:br>
            <a:r>
              <a:rPr lang="cs-CZ" sz="1600" dirty="0">
                <a:latin typeface="+mj-lt"/>
              </a:rPr>
              <a:t>1 kg brambor vyžaduje: </a:t>
            </a:r>
          </a:p>
          <a:p>
            <a:r>
              <a:rPr lang="cs-CZ" sz="1600" dirty="0">
                <a:latin typeface="+mj-lt"/>
              </a:rPr>
              <a:t>		287 l vody</a:t>
            </a:r>
          </a:p>
          <a:p>
            <a:r>
              <a:rPr lang="cs-CZ" sz="1600" dirty="0">
                <a:latin typeface="+mj-lt"/>
              </a:rPr>
              <a:t>		250 g vyžaduje </a:t>
            </a:r>
          </a:p>
          <a:p>
            <a:r>
              <a:rPr lang="cs-CZ" sz="1600" dirty="0">
                <a:latin typeface="+mj-lt"/>
              </a:rPr>
              <a:t>		přibližně 72 l vody</a:t>
            </a:r>
          </a:p>
          <a:p>
            <a:br>
              <a:rPr lang="cs-CZ" sz="1600" dirty="0">
                <a:latin typeface="+mj-lt"/>
              </a:rPr>
            </a:br>
            <a:r>
              <a:rPr lang="cs-CZ" sz="1600" dirty="0">
                <a:latin typeface="+mj-lt"/>
              </a:rPr>
              <a:t>oběd spotřebuje: </a:t>
            </a:r>
          </a:p>
          <a:p>
            <a:r>
              <a:rPr lang="cs-CZ" sz="1600" b="1" dirty="0">
                <a:latin typeface="+mj-lt"/>
              </a:rPr>
              <a:t>		505 l</a:t>
            </a:r>
            <a:r>
              <a:rPr lang="cs-CZ" sz="1600" dirty="0">
                <a:latin typeface="+mj-lt"/>
              </a:rPr>
              <a:t> virtuální vody</a:t>
            </a:r>
          </a:p>
          <a:p>
            <a:endParaRPr lang="cs-CZ" sz="1600" dirty="0">
              <a:latin typeface="+mj-lt"/>
            </a:endParaRPr>
          </a:p>
          <a:p>
            <a:r>
              <a:rPr lang="cs-CZ" sz="1600" dirty="0">
                <a:latin typeface="+mj-lt"/>
              </a:rPr>
              <a:t>Poměr koupel : oběd </a:t>
            </a:r>
          </a:p>
          <a:p>
            <a:r>
              <a:rPr lang="cs-CZ" sz="1600" b="1" dirty="0">
                <a:latin typeface="+mj-lt"/>
              </a:rPr>
              <a:t>		150 : 505</a:t>
            </a:r>
          </a:p>
          <a:p>
            <a:r>
              <a:rPr lang="cs-CZ" sz="1600" b="1" dirty="0">
                <a:latin typeface="+mj-lt"/>
              </a:rPr>
              <a:t>		30 : 101</a:t>
            </a:r>
          </a:p>
          <a:p>
            <a:r>
              <a:rPr lang="cs-CZ" sz="1600" b="1" dirty="0">
                <a:latin typeface="+mj-lt"/>
              </a:rPr>
              <a:t>		zhruba 1 : 3</a:t>
            </a:r>
            <a:br>
              <a:rPr lang="cs-CZ" sz="1600" dirty="0">
                <a:latin typeface="+mj-lt"/>
              </a:rPr>
            </a:br>
            <a:endParaRPr lang="cs-CZ" sz="1600" dirty="0">
              <a:latin typeface="+mj-lt"/>
            </a:endParaRPr>
          </a:p>
        </p:txBody>
      </p:sp>
    </p:spTree>
    <p:extLst>
      <p:ext uri="{BB962C8B-B14F-4D97-AF65-F5344CB8AC3E}">
        <p14:creationId xmlns:p14="http://schemas.microsoft.com/office/powerpoint/2010/main" val="1974692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fade">
                                      <p:cBhvr>
                                        <p:cTn id="37" dur="500"/>
                                        <p:tgtEl>
                                          <p:spTgt spid="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Effect transition="in" filter="fade">
                                      <p:cBhvr>
                                        <p:cTn id="42" dur="500"/>
                                        <p:tgtEl>
                                          <p:spTgt spid="2">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
                                            <p:txEl>
                                              <p:pRg st="8" end="8"/>
                                            </p:txEl>
                                          </p:spTgt>
                                        </p:tgtEl>
                                        <p:attrNameLst>
                                          <p:attrName>style.visibility</p:attrName>
                                        </p:attrNameLst>
                                      </p:cBhvr>
                                      <p:to>
                                        <p:strVal val="visible"/>
                                      </p:to>
                                    </p:set>
                                    <p:animEffect transition="in" filter="fade">
                                      <p:cBhvr>
                                        <p:cTn id="47" dur="500"/>
                                        <p:tgtEl>
                                          <p:spTgt spid="2">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
                                            <p:txEl>
                                              <p:pRg st="9" end="9"/>
                                            </p:txEl>
                                          </p:spTgt>
                                        </p:tgtEl>
                                        <p:attrNameLst>
                                          <p:attrName>style.visibility</p:attrName>
                                        </p:attrNameLst>
                                      </p:cBhvr>
                                      <p:to>
                                        <p:strVal val="visible"/>
                                      </p:to>
                                    </p:set>
                                    <p:animEffect transition="in" filter="fade">
                                      <p:cBhvr>
                                        <p:cTn id="52" dur="500"/>
                                        <p:tgtEl>
                                          <p:spTgt spid="2">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
                                            <p:txEl>
                                              <p:pRg st="11" end="11"/>
                                            </p:txEl>
                                          </p:spTgt>
                                        </p:tgtEl>
                                        <p:attrNameLst>
                                          <p:attrName>style.visibility</p:attrName>
                                        </p:attrNameLst>
                                      </p:cBhvr>
                                      <p:to>
                                        <p:strVal val="visible"/>
                                      </p:to>
                                    </p:set>
                                    <p:animEffect transition="in" filter="fade">
                                      <p:cBhvr>
                                        <p:cTn id="57" dur="500"/>
                                        <p:tgtEl>
                                          <p:spTgt spid="2">
                                            <p:txEl>
                                              <p:pRg st="11" end="1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
                                            <p:txEl>
                                              <p:pRg st="12" end="12"/>
                                            </p:txEl>
                                          </p:spTgt>
                                        </p:tgtEl>
                                        <p:attrNameLst>
                                          <p:attrName>style.visibility</p:attrName>
                                        </p:attrNameLst>
                                      </p:cBhvr>
                                      <p:to>
                                        <p:strVal val="visible"/>
                                      </p:to>
                                    </p:set>
                                    <p:animEffect transition="in" filter="fade">
                                      <p:cBhvr>
                                        <p:cTn id="62" dur="500"/>
                                        <p:tgtEl>
                                          <p:spTgt spid="2">
                                            <p:txEl>
                                              <p:pRg st="12" end="12"/>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
                                            <p:txEl>
                                              <p:pRg st="13" end="13"/>
                                            </p:txEl>
                                          </p:spTgt>
                                        </p:tgtEl>
                                        <p:attrNameLst>
                                          <p:attrName>style.visibility</p:attrName>
                                        </p:attrNameLst>
                                      </p:cBhvr>
                                      <p:to>
                                        <p:strVal val="visible"/>
                                      </p:to>
                                    </p:set>
                                    <p:animEffect transition="in" filter="fade">
                                      <p:cBhvr>
                                        <p:cTn id="67" dur="500"/>
                                        <p:tgtEl>
                                          <p:spTgt spid="2">
                                            <p:txEl>
                                              <p:pRg st="13" end="13"/>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2">
                                            <p:txEl>
                                              <p:pRg st="14" end="14"/>
                                            </p:txEl>
                                          </p:spTgt>
                                        </p:tgtEl>
                                        <p:attrNameLst>
                                          <p:attrName>style.visibility</p:attrName>
                                        </p:attrNameLst>
                                      </p:cBhvr>
                                      <p:to>
                                        <p:strVal val="visible"/>
                                      </p:to>
                                    </p:set>
                                    <p:animEffect transition="in" filter="fade">
                                      <p:cBhvr>
                                        <p:cTn id="72" dur="500"/>
                                        <p:tgtEl>
                                          <p:spTgt spid="2">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7743F1EB-D249-43ED-AA29-7786B11CE606}"/>
              </a:ext>
            </a:extLst>
          </p:cNvPr>
          <p:cNvSpPr txBox="1">
            <a:spLocks/>
          </p:cNvSpPr>
          <p:nvPr/>
        </p:nvSpPr>
        <p:spPr>
          <a:xfrm>
            <a:off x="6242732" y="321732"/>
            <a:ext cx="5085175" cy="4632008"/>
          </a:xfrm>
          <a:prstGeom prst="rect">
            <a:avLst/>
          </a:prstGeom>
        </p:spPr>
        <p:txBody>
          <a:bodyPr anchor="b">
            <a:normAutofit fontScale="5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6000" dirty="0"/>
              <a:t>PŘEKVAPILY VÁS ÚDAJE, SE KTERÝMI JSTE POČÍTALI?</a:t>
            </a:r>
          </a:p>
          <a:p>
            <a:endParaRPr lang="cs-CZ" sz="6000" dirty="0"/>
          </a:p>
          <a:p>
            <a:r>
              <a:rPr lang="cs-CZ" sz="6000" dirty="0"/>
              <a:t>DOVEDETE SI PŘEDSTAVIT MNOŽSTVÍ VODY, KTERÉ BYLO UVEDENO V PŘÍKLADECH?</a:t>
            </a:r>
          </a:p>
          <a:p>
            <a:endParaRPr lang="cs-CZ" sz="6000" dirty="0"/>
          </a:p>
          <a:p>
            <a:r>
              <a:rPr lang="cs-CZ" sz="6000" dirty="0"/>
              <a:t>NA JAKÉ SOUVISLOSTI MEZI STRAVOU A VODOU </a:t>
            </a:r>
            <a:r>
              <a:rPr lang="cs-CZ" sz="6000"/>
              <a:t>JSTE PŘIŠLI?</a:t>
            </a:r>
            <a:endParaRPr lang="cs-CZ" sz="6000" dirty="0"/>
          </a:p>
        </p:txBody>
      </p:sp>
      <p:sp>
        <p:nvSpPr>
          <p:cNvPr id="9" name="Pravoúhlý trojúhelník 8">
            <a:extLst>
              <a:ext uri="{FF2B5EF4-FFF2-40B4-BE49-F238E27FC236}">
                <a16:creationId xmlns:a16="http://schemas.microsoft.com/office/drawing/2014/main" id="{D672D0C2-E578-4E63-B585-B62FD61693D8}"/>
              </a:ext>
            </a:extLst>
          </p:cNvPr>
          <p:cNvSpPr/>
          <p:nvPr/>
        </p:nvSpPr>
        <p:spPr>
          <a:xfrm rot="16200000">
            <a:off x="8779444" y="3455409"/>
            <a:ext cx="3200400" cy="3291838"/>
          </a:xfrm>
          <a:prstGeom prst="rtTriangle">
            <a:avLst/>
          </a:prstGeom>
          <a:solidFill>
            <a:srgbClr val="00B0F0"/>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cs-CZ"/>
          </a:p>
        </p:txBody>
      </p:sp>
      <p:sp>
        <p:nvSpPr>
          <p:cNvPr id="10" name="Obdélník 9">
            <a:extLst>
              <a:ext uri="{FF2B5EF4-FFF2-40B4-BE49-F238E27FC236}">
                <a16:creationId xmlns:a16="http://schemas.microsoft.com/office/drawing/2014/main" id="{B6F7ED11-5B43-453B-AF36-D094A92F14C5}"/>
              </a:ext>
            </a:extLst>
          </p:cNvPr>
          <p:cNvSpPr/>
          <p:nvPr/>
        </p:nvSpPr>
        <p:spPr>
          <a:xfrm>
            <a:off x="6242731" y="297635"/>
            <a:ext cx="5630139" cy="6238632"/>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cs-CZ"/>
          </a:p>
        </p:txBody>
      </p:sp>
      <p:pic>
        <p:nvPicPr>
          <p:cNvPr id="5" name="Obrázek 4">
            <a:extLst>
              <a:ext uri="{FF2B5EF4-FFF2-40B4-BE49-F238E27FC236}">
                <a16:creationId xmlns:a16="http://schemas.microsoft.com/office/drawing/2014/main" id="{540D15B7-E4C9-4C0B-B8A1-DDE2700F57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9130" y="723783"/>
            <a:ext cx="5174428" cy="5250635"/>
          </a:xfrm>
          <a:prstGeom prst="rect">
            <a:avLst/>
          </a:prstGeom>
        </p:spPr>
      </p:pic>
    </p:spTree>
    <p:extLst>
      <p:ext uri="{BB962C8B-B14F-4D97-AF65-F5344CB8AC3E}">
        <p14:creationId xmlns:p14="http://schemas.microsoft.com/office/powerpoint/2010/main" val="3362954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animEffect transition="in" filter="fade">
                                      <p:cBhvr>
                                        <p:cTn id="17"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theme/theme1.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369</TotalTime>
  <Words>651</Words>
  <Application>Microsoft Office PowerPoint</Application>
  <PresentationFormat>Širokoúhlá obrazovka</PresentationFormat>
  <Paragraphs>79</Paragraphs>
  <Slides>8</Slides>
  <Notes>0</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8</vt:i4>
      </vt:variant>
    </vt:vector>
  </HeadingPairs>
  <TitlesOfParts>
    <vt:vector size="13" baseType="lpstr">
      <vt:lpstr>Arial</vt:lpstr>
      <vt:lpstr>Calibri</vt:lpstr>
      <vt:lpstr>Calibri Light</vt:lpstr>
      <vt:lpstr>Cambria Math</vt:lpstr>
      <vt:lpstr>Motiv Office</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Anežka Bímová</dc:creator>
  <cp:lastModifiedBy>Doma</cp:lastModifiedBy>
  <cp:revision>17</cp:revision>
  <dcterms:created xsi:type="dcterms:W3CDTF">2021-02-26T17:53:05Z</dcterms:created>
  <dcterms:modified xsi:type="dcterms:W3CDTF">2021-03-08T10:48:31Z</dcterms:modified>
</cp:coreProperties>
</file>