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4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77" r:id="rId6"/>
    <p:sldId id="260" r:id="rId7"/>
    <p:sldId id="261" r:id="rId8"/>
    <p:sldId id="264" r:id="rId9"/>
    <p:sldId id="262" r:id="rId10"/>
    <p:sldId id="263" r:id="rId11"/>
    <p:sldId id="265" r:id="rId12"/>
    <p:sldId id="266" r:id="rId13"/>
    <p:sldId id="267" r:id="rId14"/>
    <p:sldId id="276" r:id="rId15"/>
    <p:sldId id="268" r:id="rId16"/>
    <p:sldId id="269" r:id="rId17"/>
    <p:sldId id="270" r:id="rId18"/>
    <p:sldId id="271" r:id="rId19"/>
    <p:sldId id="273" r:id="rId20"/>
    <p:sldId id="274" r:id="rId21"/>
    <p:sldId id="275" r:id="rId22"/>
    <p:sldId id="278" r:id="rId2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89253" autoAdjust="0"/>
  </p:normalViewPr>
  <p:slideViewPr>
    <p:cSldViewPr>
      <p:cViewPr>
        <p:scale>
          <a:sx n="119" d="100"/>
          <a:sy n="119" d="100"/>
        </p:scale>
        <p:origin x="-1416" y="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560CF-83E5-4A15-9502-8BF9FA779325}" type="datetimeFigureOut">
              <a:rPr lang="cs-CZ" smtClean="0"/>
              <a:t>23. 1. 2014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D6B33-5A86-471E-9C7C-A47EAB18B3A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7174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 symbolizuje jihokorejská vlajka? </a:t>
            </a:r>
          </a:p>
          <a:p>
            <a:endParaRPr lang="cs-CZ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Symbol </a:t>
            </a:r>
            <a:r>
              <a:rPr lang="cs-CZ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täguk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(uprostřed</a:t>
            </a:r>
            <a:r>
              <a:rPr lang="cs-CZ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vlajky)</a:t>
            </a:r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odráží staletou tradici harmonie dvou protikladů jin - jang (světlo - tma, mužský aspekt - ženský aspekt, vnitřní - vnější atd.), který se odvíjí od taoismu, ale je přítomný ve všech myšlenkových směrech přítomných v Koreji - v konfucianismu, buddhismu, šamanismu, ale snad i v křesťanství.</a:t>
            </a:r>
          </a:p>
          <a:p>
            <a:r>
              <a:rPr lang="cs-CZ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Bílé pozadí vlajky symbolizuje světlo a čistotu. Vyjadřuje touhu korejského národu po míru. Čtyři trigramy symbolizují nebe, zem, oheň a vodu. Všechny tyto elementy dohromady vyjadřují kosmickou harmonii a jednotu. Je to ideál národní prosperity a univerzální pravdy, který dávají do popředí všichni Korejci.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58757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Co symbolizuje</a:t>
            </a:r>
            <a:r>
              <a:rPr lang="cs-CZ" baseline="0" dirty="0" smtClean="0"/>
              <a:t> japonská vlajka?</a:t>
            </a:r>
          </a:p>
          <a:p>
            <a:endParaRPr lang="cs-CZ" baseline="0" dirty="0" smtClean="0"/>
          </a:p>
          <a:p>
            <a:r>
              <a:rPr lang="cs-CZ" dirty="0" smtClean="0"/>
              <a:t>Japonská vlajka se oficiálně nazývá </a:t>
            </a:r>
            <a:r>
              <a:rPr lang="cs-CZ" dirty="0" err="1" smtClean="0"/>
              <a:t>Niššóki</a:t>
            </a:r>
            <a:r>
              <a:rPr lang="cs-CZ" dirty="0" smtClean="0"/>
              <a:t> (Sluneční vlajka), ale více je známá pod názvem </a:t>
            </a:r>
            <a:r>
              <a:rPr lang="cs-CZ" dirty="0" err="1" smtClean="0"/>
              <a:t>Hinomaru</a:t>
            </a:r>
            <a:r>
              <a:rPr lang="cs-CZ" dirty="0" smtClean="0"/>
              <a:t> (Sluneční kotouč). Původně byla používaná šóguny rodu </a:t>
            </a:r>
            <a:r>
              <a:rPr lang="cs-CZ" dirty="0" err="1" smtClean="0"/>
              <a:t>Tokugawu</a:t>
            </a:r>
            <a:r>
              <a:rPr lang="cs-CZ" dirty="0" smtClean="0"/>
              <a:t>. V roce 1854 se stala národním symbolem a v roce 1870 byla potvrzená zákonem.</a:t>
            </a:r>
          </a:p>
          <a:p>
            <a:r>
              <a:rPr lang="cs-CZ" dirty="0" smtClean="0"/>
              <a:t>Je to bílý list s červeným kruhovým polem, které je nejčastěji uprostřed vlajky (někdy je posunuté blíže k žerdi). Bílá je japonská národní barva a vyjadřuje čistotu a poctivost a červený kotouč je symbolem slunce. Jeho barva je symbolem náruživosti, upřímnosti a nadšení.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64948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Pěstování rýže.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54684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Pohled na Fudžisan</a:t>
            </a:r>
            <a:r>
              <a:rPr lang="cs-CZ" baseline="0" dirty="0" smtClean="0"/>
              <a:t>, nejvyšší horu Japonska (3 776 m. n. m.).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39998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Zemětřesení</a:t>
            </a:r>
            <a:r>
              <a:rPr lang="cs-CZ" baseline="0" dirty="0" smtClean="0"/>
              <a:t> v Japonsku, 11.3. 2011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84420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Co symbolizuje indická vlajka?</a:t>
            </a:r>
          </a:p>
          <a:p>
            <a:endParaRPr lang="cs-CZ" dirty="0" smtClean="0"/>
          </a:p>
          <a:p>
            <a:r>
              <a:rPr lang="cs-CZ" dirty="0" smtClean="0"/>
              <a:t>Šafránově žlutý pruh vlajky představuje hinduistickou víru, zelený pruh zastupuje muslimy a bílá na středním pruhu je barvou míru.</a:t>
            </a:r>
          </a:p>
          <a:p>
            <a:r>
              <a:rPr lang="cs-CZ" dirty="0" smtClean="0"/>
              <a:t>Jiná interpretace říká, že šafránová je barvou odvahy a obětování, bílá je barvou míru a pravdy a zelená barvou víry a rytířskosti. Kolo ve středu je starobylým znakem </a:t>
            </a:r>
            <a:r>
              <a:rPr lang="cs-CZ" dirty="0" err="1" smtClean="0"/>
              <a:t>brahmánismu</a:t>
            </a:r>
            <a:r>
              <a:rPr lang="cs-CZ" dirty="0" smtClean="0"/>
              <a:t>. Nazývá se </a:t>
            </a:r>
            <a:r>
              <a:rPr lang="cs-CZ" dirty="0" err="1" smtClean="0"/>
              <a:t>dharmačakra</a:t>
            </a:r>
            <a:r>
              <a:rPr lang="cs-CZ" dirty="0" smtClean="0"/>
              <a:t> (Kolo zákona) a jedním z </a:t>
            </a:r>
            <a:r>
              <a:rPr lang="cs-CZ" dirty="0" err="1" smtClean="0"/>
              <a:t>atribútů</a:t>
            </a:r>
            <a:r>
              <a:rPr lang="cs-CZ" dirty="0" smtClean="0"/>
              <a:t> boha Višnu. Jeho dvacet čtyři vnitřních polí představuje počet hodin dne, nekončící chod života a modrá barva kola je barvou moře a oblohy.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4624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err="1" smtClean="0"/>
              <a:t>Tádž</a:t>
            </a:r>
            <a:r>
              <a:rPr lang="cs-CZ" dirty="0" smtClean="0"/>
              <a:t> </a:t>
            </a:r>
            <a:r>
              <a:rPr lang="cs-CZ" dirty="0" err="1" smtClean="0"/>
              <a:t>Mahal</a:t>
            </a:r>
            <a:r>
              <a:rPr lang="cs-CZ" dirty="0" smtClean="0"/>
              <a:t>. Nechal ho vystavět indický mogul </a:t>
            </a:r>
            <a:r>
              <a:rPr lang="cs-CZ" dirty="0" err="1" smtClean="0"/>
              <a:t>Šáhdžáhán</a:t>
            </a:r>
            <a:r>
              <a:rPr lang="cs-CZ" dirty="0" smtClean="0"/>
              <a:t> na památku své předčasně zesnulé ženy. Od roku 1983 je </a:t>
            </a:r>
            <a:r>
              <a:rPr lang="cs-CZ" dirty="0" err="1" smtClean="0"/>
              <a:t>Tádž</a:t>
            </a:r>
            <a:r>
              <a:rPr lang="cs-CZ" dirty="0" smtClean="0"/>
              <a:t> </a:t>
            </a:r>
            <a:r>
              <a:rPr lang="cs-CZ" dirty="0" err="1" smtClean="0"/>
              <a:t>Mahal</a:t>
            </a:r>
            <a:r>
              <a:rPr lang="cs-CZ" dirty="0" smtClean="0"/>
              <a:t> součástí Seznam světového dědictví UNESCO. Budova se stala symbolem Indie. V různé denní době za různého osvětlení má různá zbarvení.</a:t>
            </a:r>
            <a:r>
              <a:rPr lang="cs-CZ" baseline="0" dirty="0" smtClean="0"/>
              <a:t> </a:t>
            </a:r>
            <a:r>
              <a:rPr lang="cs-CZ" dirty="0" smtClean="0">
                <a:effectLst/>
              </a:rPr>
              <a:t>Ráno je barva narůžovělá, navečer mléčně bílá a zlatou se stává vždy, když na ni dopadnou měsíční paprsky.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61582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Pracovnice na čajových plantážích.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73325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Přírodní barviva a kurkuma.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4940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Ukázka písma „</a:t>
            </a:r>
            <a:r>
              <a:rPr lang="cs-CZ" dirty="0" err="1" smtClean="0"/>
              <a:t>devanagárí</a:t>
            </a:r>
            <a:r>
              <a:rPr lang="cs-CZ" dirty="0" smtClean="0"/>
              <a:t>“. Slovní</a:t>
            </a:r>
            <a:r>
              <a:rPr lang="cs-CZ" baseline="0" dirty="0" smtClean="0"/>
              <a:t> popis matematického výpočtu v hindštině.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4374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Soul je hlavní město Jižní Koreje (Korejské republiky) a nejlidnatější město v zemi. Protéká jím řeka </a:t>
            </a:r>
            <a:r>
              <a:rPr lang="cs-CZ" dirty="0" err="1" smtClean="0"/>
              <a:t>Hangang</a:t>
            </a:r>
            <a:r>
              <a:rPr lang="cs-CZ" dirty="0" smtClean="0"/>
              <a:t> a rozprostírá se na ploše 605 km². Žije zde přes 10 milionů obyvatel (v aglomeraci přes 24 milionů).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0705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Jedna z mnoha</a:t>
            </a:r>
            <a:r>
              <a:rPr lang="cs-CZ" baseline="0" dirty="0" smtClean="0"/>
              <a:t> továren </a:t>
            </a:r>
            <a:r>
              <a:rPr lang="cs-CZ" dirty="0" smtClean="0"/>
              <a:t>firmy Samsung.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7305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Jihokorejská stráž poblíž demilitarizované zóny.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4050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Co symbolizuje</a:t>
            </a:r>
            <a:r>
              <a:rPr lang="cs-CZ" baseline="0" dirty="0" smtClean="0"/>
              <a:t> konžská vlajka?</a:t>
            </a:r>
          </a:p>
          <a:p>
            <a:endParaRPr lang="cs-CZ" baseline="0" dirty="0" smtClean="0"/>
          </a:p>
          <a:p>
            <a:r>
              <a:rPr lang="cs-CZ" dirty="0" smtClean="0"/>
              <a:t>Vlajka Demokratické republiky Kongo byla představena 20. února 2006 v souvislosti s přijetím nové ústavy v prosinci 2005. Vlajka je velmi podobná vlajce Konžské demokratické republiky (1963–1971). Oproti této původní vlajce došlo k několika změnám. Barva podkladu se změnila z královské modré na nebeskou modř, která má reprezentovat mír. Červený úhlopříčný pruh symbolizuje „krev mučedníků země“, žlutá prosperitu a žlutá hvězda zářnou budoucnost země.</a:t>
            </a:r>
          </a:p>
          <a:p>
            <a:r>
              <a:rPr lang="cs-CZ" dirty="0" smtClean="0"/>
              <a:t>V období let 1971–1997, kdy země nesla název Zair, užívala se vlajka zelené barvy o poměru stran 2:3. Uprostřed vlajky bylo kulaté žluté pole, ve kterém byl vyobrazen symbol vládnoucí strany – ruka s hořící pochodní.</a:t>
            </a:r>
          </a:p>
          <a:p>
            <a:r>
              <a:rPr lang="cs-CZ" dirty="0" smtClean="0"/>
              <a:t>Po sesazení prezidenta </a:t>
            </a:r>
            <a:r>
              <a:rPr lang="cs-CZ" dirty="0" err="1" smtClean="0"/>
              <a:t>Mobutua</a:t>
            </a:r>
            <a:r>
              <a:rPr lang="cs-CZ" dirty="0" smtClean="0"/>
              <a:t> byla přijata vlajka o poměru 2:3 modré barvy. Ve středu vlajky byla žlutá pěticípá hvězda a u žerďové části svisle seřazeno šest malých žlutých pěticípých hvězd.</a:t>
            </a:r>
          </a:p>
          <a:p>
            <a:r>
              <a:rPr lang="cs-CZ" dirty="0" smtClean="0"/>
              <a:t>Současná vlajka vychází z dob, kdy Kongo bylo belgickou kolonií.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71548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Pohled</a:t>
            </a:r>
            <a:r>
              <a:rPr lang="cs-CZ" baseline="0" dirty="0" smtClean="0"/>
              <a:t> na tropický deštný les.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596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 tropickém</a:t>
            </a:r>
            <a:r>
              <a:rPr lang="cs-CZ" baseline="0" dirty="0" smtClean="0"/>
              <a:t> deštném lese.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51738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Děti pracující</a:t>
            </a:r>
            <a:r>
              <a:rPr lang="cs-CZ" baseline="0" dirty="0" smtClean="0"/>
              <a:t> v dolech při těžbě kovů.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86859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Ilustrační</a:t>
            </a:r>
            <a:r>
              <a:rPr lang="cs-CZ" baseline="0" dirty="0" smtClean="0"/>
              <a:t> obrázek (vojáci). Jihoafrická národní obrana. 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D6B33-5A86-471E-9C7C-A47EAB18B3A2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2478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F47D9-B14D-487B-B61E-7FF4B8326CB5}" type="datetimeFigureOut">
              <a:rPr lang="cs-CZ" smtClean="0"/>
              <a:pPr/>
              <a:t>23. 1. 2014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70A5-EC36-4B75-970D-CE5EC700E3A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F47D9-B14D-487B-B61E-7FF4B8326CB5}" type="datetimeFigureOut">
              <a:rPr lang="cs-CZ" smtClean="0"/>
              <a:pPr/>
              <a:t>23. 1. 2014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70A5-EC36-4B75-970D-CE5EC700E3A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F47D9-B14D-487B-B61E-7FF4B8326CB5}" type="datetimeFigureOut">
              <a:rPr lang="cs-CZ" smtClean="0"/>
              <a:pPr/>
              <a:t>23. 1. 2014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70A5-EC36-4B75-970D-CE5EC700E3A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F47D9-B14D-487B-B61E-7FF4B8326CB5}" type="datetimeFigureOut">
              <a:rPr lang="cs-CZ" smtClean="0"/>
              <a:pPr/>
              <a:t>23. 1. 2014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70A5-EC36-4B75-970D-CE5EC700E3A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F47D9-B14D-487B-B61E-7FF4B8326CB5}" type="datetimeFigureOut">
              <a:rPr lang="cs-CZ" smtClean="0"/>
              <a:pPr/>
              <a:t>23. 1. 2014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70A5-EC36-4B75-970D-CE5EC700E3A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F47D9-B14D-487B-B61E-7FF4B8326CB5}" type="datetimeFigureOut">
              <a:rPr lang="cs-CZ" smtClean="0"/>
              <a:pPr/>
              <a:t>23. 1. 2014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70A5-EC36-4B75-970D-CE5EC700E3A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F47D9-B14D-487B-B61E-7FF4B8326CB5}" type="datetimeFigureOut">
              <a:rPr lang="cs-CZ" smtClean="0"/>
              <a:pPr/>
              <a:t>23. 1. 2014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70A5-EC36-4B75-970D-CE5EC700E3A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F47D9-B14D-487B-B61E-7FF4B8326CB5}" type="datetimeFigureOut">
              <a:rPr lang="cs-CZ" smtClean="0"/>
              <a:pPr/>
              <a:t>23. 1. 2014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C470A5-EC36-4B75-970D-CE5EC700E3A6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F47D9-B14D-487B-B61E-7FF4B8326CB5}" type="datetimeFigureOut">
              <a:rPr lang="cs-CZ" smtClean="0"/>
              <a:pPr/>
              <a:t>23. 1. 2014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70A5-EC36-4B75-970D-CE5EC700E3A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F47D9-B14D-487B-B61E-7FF4B8326CB5}" type="datetimeFigureOut">
              <a:rPr lang="cs-CZ" smtClean="0"/>
              <a:pPr/>
              <a:t>23. 1. 2014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0C470A5-EC36-4B75-970D-CE5EC700E3A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FAF47D9-B14D-487B-B61E-7FF4B8326CB5}" type="datetimeFigureOut">
              <a:rPr lang="cs-CZ" smtClean="0"/>
              <a:pPr/>
              <a:t>23. 1. 2014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470A5-EC36-4B75-970D-CE5EC700E3A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FAF47D9-B14D-487B-B61E-7FF4B8326CB5}" type="datetimeFigureOut">
              <a:rPr lang="cs-CZ" smtClean="0"/>
              <a:pPr/>
              <a:t>23. 1. 2014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0C470A5-EC36-4B75-970D-CE5EC700E3A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5" r:id="rId1"/>
    <p:sldLayoutId id="2147484346" r:id="rId2"/>
    <p:sldLayoutId id="2147484347" r:id="rId3"/>
    <p:sldLayoutId id="2147484348" r:id="rId4"/>
    <p:sldLayoutId id="2147484349" r:id="rId5"/>
    <p:sldLayoutId id="2147484350" r:id="rId6"/>
    <p:sldLayoutId id="2147484351" r:id="rId7"/>
    <p:sldLayoutId id="2147484352" r:id="rId8"/>
    <p:sldLayoutId id="2147484353" r:id="rId9"/>
    <p:sldLayoutId id="2147484354" r:id="rId10"/>
    <p:sldLayoutId id="21474843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9/99/Child_labor,_Artisan_Mining_in_Kailo_Congo_.jp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//upload.wikimedia.org/wikipedia/commons/6/69/South_African_National_Defense_Force_soldiers_on_their_way.jp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//upload.wikimedia.org/wikipedia/commons/0/07/Rice_02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d/da/Kesennuma_earthquake_damage,_2011.JP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6/68/Taj_Mahal,_Agra,_India.jp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f/fc/South_Korean_Flag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6/68/Tea_plucker_assam_india.jpg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1/1c/Colourful_spices_in_Bangalore.jp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5/58/Eps.JPG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e/e6/RSM_GALLERY_BUSAN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0/01/Korea_DMZ_sentry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6/6f/Flag_of_the_Democratic_Republic_of_the_Congo.sv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d/df/Taman-Negara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7/72/Rainforest_Gabon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2708920"/>
            <a:ext cx="6476256" cy="1470025"/>
          </a:xfrm>
        </p:spPr>
        <p:txBody>
          <a:bodyPr>
            <a:normAutofit/>
          </a:bodyPr>
          <a:lstStyle/>
          <a:p>
            <a:r>
              <a:rPr lang="cs-CZ" sz="8000" dirty="0" smtClean="0">
                <a:solidFill>
                  <a:schemeClr val="tx2"/>
                </a:solidFill>
                <a:latin typeface="Arial Rounded MT Bold" pitchFamily="34" charset="0"/>
              </a:rPr>
              <a:t>INTERPOL</a:t>
            </a:r>
            <a:endParaRPr lang="cs-CZ" sz="8000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139952" y="4509120"/>
            <a:ext cx="3304456" cy="960512"/>
          </a:xfrm>
        </p:spPr>
        <p:txBody>
          <a:bodyPr>
            <a:normAutofit fontScale="85000" lnSpcReduction="10000"/>
          </a:bodyPr>
          <a:lstStyle/>
          <a:p>
            <a:r>
              <a:rPr lang="cs-CZ" sz="5000" b="1" dirty="0" smtClean="0">
                <a:solidFill>
                  <a:schemeClr val="accent1"/>
                </a:solidFill>
                <a:latin typeface="Arial Rounded MT Bold" pitchFamily="34" charset="0"/>
              </a:rPr>
              <a:t>PROCESOR</a:t>
            </a:r>
            <a:endParaRPr lang="cs-CZ" sz="5000" b="1" dirty="0">
              <a:solidFill>
                <a:schemeClr val="accent1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63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146" name="Picture 2" descr="File:Child labor, Artisan Mining in Kailo Congo 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628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056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8194" name="Picture 2" descr="Konžští povstalci ze skupiny M23 v opuštěném městě nedaleko Gomy ve východní části Demokratické republiky Kongo. (28. července 201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-2841625"/>
            <a:ext cx="10039350" cy="593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Konžští povstalci ze skupiny M23 v opuštěném městě nedaleko Gomy ve východní části Demokratické republiky Kongo. (28. července 201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-2689225"/>
            <a:ext cx="10039350" cy="593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Konžští povstalci ze skupiny M23 v opuštěném městě nedaleko Gomy ve východní části Demokratické republiky Kongo. (28. července 201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-2536825"/>
            <a:ext cx="10039350" cy="593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File:South African National Defense Force soldiers on their way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560"/>
            <a:ext cx="9173514" cy="687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11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-35351" y="2852936"/>
            <a:ext cx="7772400" cy="1470025"/>
          </a:xfrm>
        </p:spPr>
        <p:txBody>
          <a:bodyPr>
            <a:normAutofit/>
          </a:bodyPr>
          <a:lstStyle/>
          <a:p>
            <a:r>
              <a:rPr lang="cs-CZ" sz="8000" dirty="0">
                <a:solidFill>
                  <a:schemeClr val="tx2"/>
                </a:solidFill>
                <a:latin typeface="Arial Rounded MT Bold" pitchFamily="34" charset="0"/>
              </a:rPr>
              <a:t>INTERPOL</a:t>
            </a:r>
            <a:endParaRPr lang="cs-CZ" sz="8000" dirty="0">
              <a:latin typeface="Arial Rounded MT Bold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563888" y="4509120"/>
            <a:ext cx="3952528" cy="1104528"/>
          </a:xfrm>
        </p:spPr>
        <p:txBody>
          <a:bodyPr>
            <a:normAutofit/>
          </a:bodyPr>
          <a:lstStyle/>
          <a:p>
            <a:r>
              <a:rPr lang="cs-CZ" sz="5000" b="1" dirty="0" smtClean="0">
                <a:solidFill>
                  <a:schemeClr val="accent1"/>
                </a:solidFill>
                <a:latin typeface="Arial Rounded MT Bold" pitchFamily="34" charset="0"/>
              </a:rPr>
              <a:t>DISPLEJ</a:t>
            </a:r>
            <a:endParaRPr lang="cs-CZ" sz="5000" b="1" dirty="0">
              <a:solidFill>
                <a:schemeClr val="accent1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33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Japonsk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708920"/>
            <a:ext cx="2483769" cy="165283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locatorDialog2_ja" descr="https://www.cia.gov/library/publications/the-world-factbook/graphics/locator/eas/ja_large_locator.gif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86985"/>
            <a:ext cx="4232924" cy="3984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323528" y="404665"/>
            <a:ext cx="4536504" cy="122413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dirty="0" smtClean="0">
                <a:solidFill>
                  <a:schemeClr val="tx2"/>
                </a:solidFill>
                <a:latin typeface="Arial Rounded MT Bold" pitchFamily="34" charset="0"/>
              </a:rPr>
              <a:t>JAPONSKO</a:t>
            </a:r>
            <a:endParaRPr lang="cs-CZ" sz="4000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98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7410" name="Picture 2" descr="Ilustrační sníme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55" y="-2195"/>
            <a:ext cx="10039350" cy="668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Ilustrační sníme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-3208338"/>
            <a:ext cx="10039350" cy="668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File:Rice 02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96"/>
            <a:ext cx="9168758" cy="6860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43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2848" y="-158619"/>
            <a:ext cx="10446734" cy="7116011"/>
          </a:xfrm>
        </p:spPr>
      </p:pic>
    </p:spTree>
    <p:extLst>
      <p:ext uri="{BB962C8B-B14F-4D97-AF65-F5344CB8AC3E}">
        <p14:creationId xmlns:p14="http://schemas.microsoft.com/office/powerpoint/2010/main" val="399659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1266" name="Picture 2" descr="File:Kesennuma earthquake damage, 2011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960"/>
            <a:ext cx="9157606" cy="686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022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-36512" y="2852936"/>
            <a:ext cx="7772400" cy="1470025"/>
          </a:xfrm>
        </p:spPr>
        <p:txBody>
          <a:bodyPr>
            <a:normAutofit/>
          </a:bodyPr>
          <a:lstStyle/>
          <a:p>
            <a:r>
              <a:rPr lang="cs-CZ" sz="8000" dirty="0">
                <a:solidFill>
                  <a:schemeClr val="tx2"/>
                </a:solidFill>
                <a:latin typeface="Arial Rounded MT Bold" pitchFamily="34" charset="0"/>
              </a:rPr>
              <a:t>INTERPOL</a:t>
            </a:r>
            <a:endParaRPr lang="cs-CZ" sz="8000" dirty="0">
              <a:latin typeface="Arial Rounded MT Bold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283968" y="4221088"/>
            <a:ext cx="3232448" cy="1320552"/>
          </a:xfrm>
        </p:spPr>
        <p:txBody>
          <a:bodyPr>
            <a:normAutofit/>
          </a:bodyPr>
          <a:lstStyle/>
          <a:p>
            <a:r>
              <a:rPr lang="cs-CZ" sz="5000" b="1" dirty="0" smtClean="0">
                <a:solidFill>
                  <a:schemeClr val="accent1"/>
                </a:solidFill>
                <a:latin typeface="Arial Rounded MT Bold" pitchFamily="34" charset="0"/>
              </a:rPr>
              <a:t>KRYT</a:t>
            </a:r>
            <a:endParaRPr lang="cs-CZ" sz="5000" b="1" dirty="0">
              <a:solidFill>
                <a:schemeClr val="accent1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39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8" name="Picture 10" descr="Indi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348880"/>
            <a:ext cx="2317191" cy="154409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locatorDialog2_in" descr="https://www.cia.gov/library/publications/the-world-factbook/graphics/locator/sas/in_large_locator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39462"/>
            <a:ext cx="4248472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827584" y="245717"/>
            <a:ext cx="3384376" cy="1311076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dirty="0" smtClean="0">
                <a:solidFill>
                  <a:schemeClr val="tx2"/>
                </a:solidFill>
                <a:latin typeface="Arial Rounded MT Bold" pitchFamily="34" charset="0"/>
              </a:rPr>
              <a:t>INDIE</a:t>
            </a:r>
            <a:endParaRPr lang="cs-CZ" sz="4000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43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3314" name="Picture 2" descr="File:Taj Mahal, Agra, India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82"/>
            <a:ext cx="9151340" cy="685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5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South Korean Flag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780928"/>
            <a:ext cx="2915815" cy="200346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2" descr="https://www.cia.gov/library/publications/the-world-factbook/graphics/locator/eas/ks_large_locator.gi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4788024" cy="3645024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chemeClr val="tx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Nadpis 1"/>
          <p:cNvSpPr txBox="1">
            <a:spLocks/>
          </p:cNvSpPr>
          <p:nvPr/>
        </p:nvSpPr>
        <p:spPr>
          <a:xfrm>
            <a:off x="323528" y="404664"/>
            <a:ext cx="4536504" cy="14700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dirty="0" smtClean="0">
                <a:solidFill>
                  <a:schemeClr val="tx2"/>
                </a:solidFill>
                <a:latin typeface="Arial Rounded MT Bold" pitchFamily="34" charset="0"/>
              </a:rPr>
              <a:t>JIŽNÍ KOREA</a:t>
            </a:r>
            <a:endParaRPr lang="cs-CZ" sz="4000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42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4338" name="Picture 2" descr="File:Tea plucker assam india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23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5362" name="Picture 2" descr="File:Colourful spices in Bangalore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068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6386" name="Picture 2" descr="File:Eps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64" y="0"/>
            <a:ext cx="91706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11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 descr="Severní a Jižní Ko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-2362200"/>
            <a:ext cx="7620000" cy="492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everní a Jižní Kor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-2209800"/>
            <a:ext cx="7620000" cy="492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upload.wikimedia.org/wikipedia/commons/3/31/Seoul_syklin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97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074" name="Picture 2" descr="File:RSM GALLERY BUSAN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55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 descr="File:Korea DMZ sentry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31438"/>
            <a:ext cx="9185917" cy="688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06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-32992" y="2780928"/>
            <a:ext cx="7772400" cy="1470025"/>
          </a:xfrm>
        </p:spPr>
        <p:txBody>
          <a:bodyPr>
            <a:normAutofit/>
          </a:bodyPr>
          <a:lstStyle/>
          <a:p>
            <a:r>
              <a:rPr lang="cs-CZ" sz="8000" dirty="0">
                <a:solidFill>
                  <a:schemeClr val="tx2"/>
                </a:solidFill>
                <a:latin typeface="Arial Rounded MT Bold" pitchFamily="34" charset="0"/>
              </a:rPr>
              <a:t>INTERPOL</a:t>
            </a:r>
            <a:endParaRPr lang="cs-CZ" sz="8000" dirty="0">
              <a:latin typeface="Arial Rounded MT Bold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35696" y="4293096"/>
            <a:ext cx="5680720" cy="1176536"/>
          </a:xfrm>
        </p:spPr>
        <p:txBody>
          <a:bodyPr>
            <a:normAutofit/>
          </a:bodyPr>
          <a:lstStyle/>
          <a:p>
            <a:r>
              <a:rPr lang="cs-CZ" sz="5000" b="1" dirty="0" smtClean="0">
                <a:solidFill>
                  <a:schemeClr val="accent1"/>
                </a:solidFill>
                <a:latin typeface="Arial Rounded MT Bold" pitchFamily="34" charset="0"/>
              </a:rPr>
              <a:t>BATERIE</a:t>
            </a:r>
            <a:endParaRPr lang="cs-CZ" sz="5000" b="1" dirty="0">
              <a:solidFill>
                <a:schemeClr val="accent1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42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Soubor:Flag of the Democratic Republic of the Congo.sv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708920"/>
            <a:ext cx="2208245" cy="16561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4" descr="https://www.cia.gov/library/publications/the-world-factbook/graphics/locator/afr/cg_large_locator.gi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4248472" cy="3672407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Nadpis 1"/>
          <p:cNvSpPr txBox="1">
            <a:spLocks/>
          </p:cNvSpPr>
          <p:nvPr/>
        </p:nvSpPr>
        <p:spPr>
          <a:xfrm>
            <a:off x="323528" y="404664"/>
            <a:ext cx="7344816" cy="14700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dirty="0" smtClean="0">
                <a:solidFill>
                  <a:schemeClr val="tx2"/>
                </a:solidFill>
                <a:latin typeface="Arial Rounded MT Bold" pitchFamily="34" charset="0"/>
              </a:rPr>
              <a:t>DEMOKRATICKÁ REP. KONGO</a:t>
            </a:r>
            <a:endParaRPr lang="cs-CZ" sz="4000" dirty="0">
              <a:solidFill>
                <a:schemeClr val="tx2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75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7410" name="Picture 2" descr="File:Taman-Negara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40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2" descr="File:Rainforest Gabon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285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8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ký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438</TotalTime>
  <Words>705</Words>
  <Application>Microsoft Office PowerPoint</Application>
  <PresentationFormat>Předvádění na obrazovce (4:3)</PresentationFormat>
  <Paragraphs>62</Paragraphs>
  <Slides>22</Slides>
  <Notes>18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Technický</vt:lpstr>
      <vt:lpstr>INTERPOL</vt:lpstr>
      <vt:lpstr>Prezentace aplikace PowerPoint</vt:lpstr>
      <vt:lpstr>Prezentace aplikace PowerPoint</vt:lpstr>
      <vt:lpstr>Prezentace aplikace PowerPoint</vt:lpstr>
      <vt:lpstr>Prezentace aplikace PowerPoint</vt:lpstr>
      <vt:lpstr>INTERPOL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INTERPOL</vt:lpstr>
      <vt:lpstr>Prezentace aplikace PowerPoint</vt:lpstr>
      <vt:lpstr>Prezentace aplikace PowerPoint</vt:lpstr>
      <vt:lpstr>Prezentace aplikace PowerPoint</vt:lpstr>
      <vt:lpstr>Prezentace aplikace PowerPoint</vt:lpstr>
      <vt:lpstr>INTERPOL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INTERPOL</dc:title>
  <dc:creator>Marci</dc:creator>
  <cp:lastModifiedBy>Arpok</cp:lastModifiedBy>
  <cp:revision>35</cp:revision>
  <dcterms:created xsi:type="dcterms:W3CDTF">2013-07-23T08:44:03Z</dcterms:created>
  <dcterms:modified xsi:type="dcterms:W3CDTF">2014-01-23T10:26:53Z</dcterms:modified>
</cp:coreProperties>
</file>