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lvl1pPr>
      <a:defRPr>
        <a:latin typeface="Corbel"/>
        <a:ea typeface="Corbel"/>
        <a:cs typeface="Corbel"/>
        <a:sym typeface="Corbel"/>
      </a:defRPr>
    </a:lvl1pPr>
    <a:lvl2pPr indent="457200">
      <a:defRPr>
        <a:latin typeface="Corbel"/>
        <a:ea typeface="Corbel"/>
        <a:cs typeface="Corbel"/>
        <a:sym typeface="Corbel"/>
      </a:defRPr>
    </a:lvl2pPr>
    <a:lvl3pPr indent="914400">
      <a:defRPr>
        <a:latin typeface="Corbel"/>
        <a:ea typeface="Corbel"/>
        <a:cs typeface="Corbel"/>
        <a:sym typeface="Corbel"/>
      </a:defRPr>
    </a:lvl3pPr>
    <a:lvl4pPr indent="1371600">
      <a:defRPr>
        <a:latin typeface="Corbel"/>
        <a:ea typeface="Corbel"/>
        <a:cs typeface="Corbel"/>
        <a:sym typeface="Corbel"/>
      </a:defRPr>
    </a:lvl4pPr>
    <a:lvl5pPr indent="1828800">
      <a:defRPr>
        <a:latin typeface="Corbel"/>
        <a:ea typeface="Corbel"/>
        <a:cs typeface="Corbel"/>
        <a:sym typeface="Corbel"/>
      </a:defRPr>
    </a:lvl5pPr>
    <a:lvl6pPr>
      <a:defRPr>
        <a:latin typeface="Corbel"/>
        <a:ea typeface="Corbel"/>
        <a:cs typeface="Corbel"/>
        <a:sym typeface="Corbel"/>
      </a:defRPr>
    </a:lvl6pPr>
    <a:lvl7pPr>
      <a:defRPr>
        <a:latin typeface="Corbel"/>
        <a:ea typeface="Corbel"/>
        <a:cs typeface="Corbel"/>
        <a:sym typeface="Corbel"/>
      </a:defRPr>
    </a:lvl7pPr>
    <a:lvl8pPr>
      <a:defRPr>
        <a:latin typeface="Corbel"/>
        <a:ea typeface="Corbel"/>
        <a:cs typeface="Corbel"/>
        <a:sym typeface="Corbel"/>
      </a:defRPr>
    </a:lvl8pPr>
    <a:lvl9pPr>
      <a:defRPr>
        <a:latin typeface="Corbel"/>
        <a:ea typeface="Corbel"/>
        <a:cs typeface="Corbel"/>
        <a:sym typeface="Corbe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E2F8"/>
          </a:solidFill>
        </a:fill>
      </a:tcStyle>
    </a:wholeTbl>
    <a:band2H>
      <a:tcTxStyle/>
      <a:tcStyle>
        <a:tcBdr/>
        <a:fill>
          <a:solidFill>
            <a:srgbClr val="E7F1FB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ACEC"/>
          </a:solidFill>
        </a:fill>
      </a:tcStyle>
    </a:firstCol>
    <a:la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ACEC"/>
          </a:solidFill>
        </a:fill>
      </a:tcStyle>
    </a:lastRow>
    <a:fir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ACEC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E4CE"/>
          </a:solidFill>
        </a:fill>
      </a:tcStyle>
    </a:wholeTbl>
    <a:band2H>
      <a:tcTxStyle/>
      <a:tcStyle>
        <a:tcBdr/>
        <a:fill>
          <a:solidFill>
            <a:srgbClr val="EBF2E8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4B148"/>
          </a:solidFill>
        </a:fill>
      </a:tcStyle>
    </a:firstCol>
    <a:la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4B148"/>
          </a:solidFill>
        </a:fill>
      </a:tcStyle>
    </a:lastRow>
    <a:fir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4B148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ACEC"/>
          </a:solidFill>
        </a:fill>
      </a:tcStyle>
    </a:firstCol>
    <a:lastRow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ACEC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orbel"/>
          <a:ea typeface="Corbel"/>
          <a:cs typeface="Corbe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orbel"/>
          <a:ea typeface="Corbel"/>
          <a:cs typeface="Corbe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18806329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75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861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146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xfrm>
            <a:off x="8275637" y="6183630"/>
            <a:ext cx="411163" cy="23114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469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787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48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080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9748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233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352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AF0DE-0318-4902-874F-0F84A7993A0E}" type="datetimeFigureOut">
              <a:rPr lang="cs-CZ" smtClean="0"/>
              <a:t>12. 10. 2015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353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 idx="4294967295"/>
          </p:nvPr>
        </p:nvSpPr>
        <p:spPr>
          <a:xfrm>
            <a:off x="1331640" y="914400"/>
            <a:ext cx="7560840" cy="348773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lvl="0" algn="r">
              <a:defRPr sz="1800"/>
            </a:pPr>
            <a:r>
              <a:rPr sz="5400"/>
              <a:t>ROZVOJ DOPRAVY </a:t>
            </a:r>
            <a:br>
              <a:rPr sz="5400"/>
            </a:br>
            <a:r>
              <a:rPr sz="5400"/>
              <a:t>V PRŮBĚHU NOVOVĚKU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4294967295"/>
          </p:nvPr>
        </p:nvSpPr>
        <p:spPr>
          <a:xfrm>
            <a:off x="3381375" y="5732463"/>
            <a:ext cx="5367089" cy="93345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/>
          <a:p>
            <a:pPr marL="0" lvl="0" indent="0" algn="r">
              <a:buSzTx/>
              <a:buNone/>
              <a:defRPr sz="1800"/>
            </a:pPr>
            <a:r>
              <a:rPr smtClean="0"/>
              <a:t>Stanislav </a:t>
            </a:r>
            <a:r>
              <a:rPr err="1" smtClean="0"/>
              <a:t>Šindler</a:t>
            </a:r>
            <a:r>
              <a:rPr lang="cs-CZ" smtClean="0"/>
              <a:t>, </a:t>
            </a:r>
            <a:r>
              <a:rPr smtClean="0"/>
              <a:t>Marek </a:t>
            </a:r>
            <a:r>
              <a:rPr err="1"/>
              <a:t>Kryška</a:t>
            </a:r>
            <a:endParaRPr/>
          </a:p>
          <a:p>
            <a:pPr marL="0" lvl="0" indent="0" algn="r">
              <a:buSzTx/>
              <a:buNone/>
              <a:defRPr sz="1800"/>
            </a:pPr>
            <a:r>
              <a:rPr/>
              <a:t>ZŠ </a:t>
            </a:r>
            <a:r>
              <a:rPr err="1"/>
              <a:t>Mánesova</a:t>
            </a:r>
            <a:r>
              <a:rPr/>
              <a:t> </a:t>
            </a:r>
            <a:r>
              <a:rPr err="1"/>
              <a:t>Otrokovice</a:t>
            </a:r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595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443484">
              <a:defRPr sz="3492"/>
            </a:lvl1pPr>
          </a:lstStyle>
          <a:p>
            <a:pPr lvl="0">
              <a:defRPr sz="1800"/>
            </a:pPr>
            <a:r>
              <a:rPr sz="3492"/>
              <a:t>Letadlo, automobil</a:t>
            </a:r>
          </a:p>
        </p:txBody>
      </p:sp>
      <p:pic>
        <p:nvPicPr>
          <p:cNvPr id="103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9612" y="1104900"/>
            <a:ext cx="3448051" cy="20558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9612" y="3465512"/>
            <a:ext cx="3484563" cy="3178176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/>
          <p:nvPr/>
        </p:nvSpPr>
        <p:spPr>
          <a:xfrm>
            <a:off x="5940425" y="2133600"/>
            <a:ext cx="2327335" cy="1996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 defTabSz="457200"/>
            <a:r>
              <a:rPr sz="6600"/>
              <a:t>1903, </a:t>
            </a:r>
          </a:p>
          <a:p>
            <a:pPr lvl="0" defTabSz="457200"/>
            <a:r>
              <a:rPr sz="6600"/>
              <a:t>1908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3" animBg="1" advAuto="0"/>
      <p:bldP spid="103" grpId="1" animBg="1" advAuto="0"/>
      <p:bldP spid="104" grpId="2" animBg="1" advAuto="0"/>
      <p:bldP spid="105" grpId="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 idx="4294967295"/>
          </p:nvPr>
        </p:nvSpPr>
        <p:spPr>
          <a:xfrm>
            <a:off x="1439863" y="0"/>
            <a:ext cx="7704137" cy="121443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 err="1"/>
              <a:t>Jak</a:t>
            </a:r>
            <a:r>
              <a:rPr sz="4000"/>
              <a:t> se </a:t>
            </a:r>
            <a:r>
              <a:rPr sz="4000" err="1"/>
              <a:t>měnila</a:t>
            </a:r>
            <a:r>
              <a:rPr sz="4000"/>
              <a:t> </a:t>
            </a:r>
            <a:r>
              <a:rPr sz="4000" err="1"/>
              <a:t>rychlost</a:t>
            </a:r>
            <a:r>
              <a:rPr sz="4000"/>
              <a:t> </a:t>
            </a:r>
            <a:r>
              <a:rPr sz="4000" err="1"/>
              <a:t>cestování</a:t>
            </a:r>
            <a:r>
              <a:rPr sz="4000"/>
              <a:t>?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idx="4294967295"/>
          </p:nvPr>
        </p:nvSpPr>
        <p:spPr>
          <a:xfrm>
            <a:off x="539553" y="1071563"/>
            <a:ext cx="8208911" cy="492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38125" lvl="0" indent="-238125" algn="just">
              <a:defRPr sz="1800"/>
            </a:pPr>
            <a:r>
              <a:rPr sz="2000" err="1"/>
              <a:t>Modrá</a:t>
            </a:r>
            <a:r>
              <a:rPr sz="2000"/>
              <a:t> </a:t>
            </a:r>
            <a:r>
              <a:rPr sz="2000" err="1"/>
              <a:t>stuha</a:t>
            </a:r>
            <a:r>
              <a:rPr sz="2000"/>
              <a:t>  </a:t>
            </a:r>
            <a:r>
              <a:rPr sz="2000" err="1"/>
              <a:t>bylo</a:t>
            </a:r>
            <a:r>
              <a:rPr sz="2000"/>
              <a:t> </a:t>
            </a:r>
            <a:r>
              <a:rPr sz="2000" err="1"/>
              <a:t>zvláštní</a:t>
            </a:r>
            <a:r>
              <a:rPr sz="2000"/>
              <a:t> </a:t>
            </a:r>
            <a:r>
              <a:rPr sz="2000" err="1"/>
              <a:t>prestižní</a:t>
            </a:r>
            <a:r>
              <a:rPr sz="2000"/>
              <a:t> </a:t>
            </a:r>
            <a:r>
              <a:rPr sz="2000" err="1"/>
              <a:t>putovní</a:t>
            </a:r>
            <a:r>
              <a:rPr sz="2000"/>
              <a:t> </a:t>
            </a:r>
            <a:r>
              <a:rPr sz="2000" err="1"/>
              <a:t>ocenění</a:t>
            </a:r>
            <a:r>
              <a:rPr sz="2000"/>
              <a:t>, </a:t>
            </a:r>
            <a:r>
              <a:rPr sz="2000" err="1"/>
              <a:t>které</a:t>
            </a:r>
            <a:r>
              <a:rPr sz="2000"/>
              <a:t> </a:t>
            </a:r>
            <a:r>
              <a:rPr sz="2000" err="1"/>
              <a:t>bylo</a:t>
            </a:r>
            <a:r>
              <a:rPr sz="2000"/>
              <a:t> </a:t>
            </a:r>
            <a:r>
              <a:rPr sz="2000" err="1"/>
              <a:t>udělováno</a:t>
            </a:r>
            <a:r>
              <a:rPr sz="2000"/>
              <a:t> </a:t>
            </a:r>
            <a:r>
              <a:rPr sz="2000" err="1"/>
              <a:t>jednotlivým</a:t>
            </a:r>
            <a:r>
              <a:rPr sz="2000"/>
              <a:t> </a:t>
            </a:r>
            <a:r>
              <a:rPr sz="2000" err="1"/>
              <a:t>lodím</a:t>
            </a:r>
            <a:r>
              <a:rPr sz="2000"/>
              <a:t>, </a:t>
            </a:r>
            <a:r>
              <a:rPr sz="2000" err="1"/>
              <a:t>jež</a:t>
            </a:r>
            <a:r>
              <a:rPr sz="2000"/>
              <a:t> </a:t>
            </a:r>
            <a:r>
              <a:rPr sz="2000" err="1"/>
              <a:t>nejrychleji</a:t>
            </a:r>
            <a:r>
              <a:rPr sz="2000"/>
              <a:t> </a:t>
            </a:r>
            <a:r>
              <a:rPr sz="2000" b="1" err="1"/>
              <a:t>přepluly</a:t>
            </a:r>
            <a:r>
              <a:rPr sz="2000" b="1"/>
              <a:t> </a:t>
            </a:r>
            <a:r>
              <a:rPr sz="2000" b="1" err="1"/>
              <a:t>Atlantský</a:t>
            </a:r>
            <a:r>
              <a:rPr sz="2000" b="1"/>
              <a:t> </a:t>
            </a:r>
            <a:r>
              <a:rPr sz="2000" b="1" err="1"/>
              <a:t>oceán</a:t>
            </a:r>
            <a:r>
              <a:rPr sz="2000" b="1"/>
              <a:t> </a:t>
            </a:r>
            <a:r>
              <a:rPr sz="2000" err="1"/>
              <a:t>na</a:t>
            </a:r>
            <a:r>
              <a:rPr sz="2000"/>
              <a:t> </a:t>
            </a:r>
            <a:r>
              <a:rPr sz="2000" err="1"/>
              <a:t>trase</a:t>
            </a:r>
            <a:r>
              <a:rPr sz="2000"/>
              <a:t> z New </a:t>
            </a:r>
            <a:r>
              <a:rPr sz="2000" err="1"/>
              <a:t>Yorku</a:t>
            </a:r>
            <a:r>
              <a:rPr sz="2000"/>
              <a:t> do </a:t>
            </a:r>
            <a:r>
              <a:rPr sz="2000" err="1"/>
              <a:t>Evropy</a:t>
            </a:r>
            <a:r>
              <a:rPr sz="2000"/>
              <a:t> (</a:t>
            </a:r>
            <a:r>
              <a:rPr sz="2000" err="1"/>
              <a:t>obvykle</a:t>
            </a:r>
            <a:r>
              <a:rPr sz="2000"/>
              <a:t> do </a:t>
            </a:r>
            <a:r>
              <a:rPr sz="2000" err="1" smtClean="0"/>
              <a:t>Liverpoolu</a:t>
            </a:r>
            <a:r>
              <a:rPr lang="cs-CZ" sz="2000" smtClean="0"/>
              <a:t>) dlouhé </a:t>
            </a:r>
            <a:r>
              <a:rPr sz="2000" smtClean="0"/>
              <a:t>5</a:t>
            </a:r>
            <a:r>
              <a:rPr lang="cs-CZ" sz="2000" smtClean="0"/>
              <a:t> </a:t>
            </a:r>
            <a:r>
              <a:rPr sz="2000" smtClean="0"/>
              <a:t>682 km</a:t>
            </a:r>
            <a:r>
              <a:rPr lang="cs-CZ" sz="2000" smtClean="0"/>
              <a:t>.</a:t>
            </a:r>
            <a:endParaRPr sz="2000"/>
          </a:p>
          <a:p>
            <a:pPr marL="238125" lvl="0" indent="-238125" algn="just">
              <a:defRPr sz="1800"/>
            </a:pPr>
            <a:r>
              <a:rPr sz="2000" err="1"/>
              <a:t>Prvním</a:t>
            </a:r>
            <a:r>
              <a:rPr sz="2000"/>
              <a:t> </a:t>
            </a:r>
            <a:r>
              <a:rPr sz="2000" err="1"/>
              <a:t>držitelem</a:t>
            </a:r>
            <a:r>
              <a:rPr sz="2000"/>
              <a:t> </a:t>
            </a:r>
            <a:r>
              <a:rPr sz="2000" err="1"/>
              <a:t>této</a:t>
            </a:r>
            <a:r>
              <a:rPr sz="2000"/>
              <a:t> </a:t>
            </a:r>
            <a:r>
              <a:rPr sz="2000" err="1"/>
              <a:t>ceny</a:t>
            </a:r>
            <a:r>
              <a:rPr sz="2000"/>
              <a:t> se v </a:t>
            </a:r>
            <a:r>
              <a:rPr sz="2000" err="1"/>
              <a:t>roce</a:t>
            </a:r>
            <a:r>
              <a:rPr sz="2000"/>
              <a:t> </a:t>
            </a:r>
            <a:r>
              <a:rPr sz="2000" b="1"/>
              <a:t>1838</a:t>
            </a:r>
            <a:r>
              <a:rPr sz="2000"/>
              <a:t> </a:t>
            </a:r>
            <a:r>
              <a:rPr sz="2000" err="1"/>
              <a:t>stal</a:t>
            </a:r>
            <a:r>
              <a:rPr sz="2000"/>
              <a:t> </a:t>
            </a:r>
            <a:r>
              <a:rPr sz="2000" err="1"/>
              <a:t>kolesový</a:t>
            </a:r>
            <a:r>
              <a:rPr sz="2000"/>
              <a:t> </a:t>
            </a:r>
            <a:r>
              <a:rPr sz="2000" err="1"/>
              <a:t>parník</a:t>
            </a:r>
            <a:r>
              <a:rPr sz="2000"/>
              <a:t> </a:t>
            </a:r>
            <a:r>
              <a:rPr sz="2000" i="1"/>
              <a:t>SS Sirius</a:t>
            </a:r>
            <a:r>
              <a:rPr sz="2000"/>
              <a:t>, </a:t>
            </a:r>
            <a:r>
              <a:rPr sz="2000" err="1"/>
              <a:t>který</a:t>
            </a:r>
            <a:r>
              <a:rPr sz="2000"/>
              <a:t> </a:t>
            </a:r>
            <a:r>
              <a:rPr sz="2000" err="1"/>
              <a:t>vykonal</a:t>
            </a:r>
            <a:r>
              <a:rPr sz="2000"/>
              <a:t> </a:t>
            </a:r>
            <a:r>
              <a:rPr sz="2000" err="1"/>
              <a:t>cestu</a:t>
            </a:r>
            <a:r>
              <a:rPr sz="2000"/>
              <a:t> </a:t>
            </a:r>
            <a:r>
              <a:rPr sz="2000" smtClean="0"/>
              <a:t>do </a:t>
            </a:r>
            <a:r>
              <a:rPr sz="2000"/>
              <a:t>New </a:t>
            </a:r>
            <a:r>
              <a:rPr sz="2000" err="1"/>
              <a:t>Yorku</a:t>
            </a:r>
            <a:r>
              <a:rPr sz="2000"/>
              <a:t> </a:t>
            </a:r>
            <a:r>
              <a:rPr sz="2000" err="1"/>
              <a:t>rychlostí</a:t>
            </a:r>
            <a:r>
              <a:rPr sz="2000"/>
              <a:t> 8,03 </a:t>
            </a:r>
            <a:r>
              <a:rPr sz="2000" err="1"/>
              <a:t>uzlu</a:t>
            </a:r>
            <a:r>
              <a:rPr sz="2000"/>
              <a:t> (14,87 km/h) </a:t>
            </a:r>
            <a:r>
              <a:rPr sz="2000" err="1"/>
              <a:t>za</a:t>
            </a:r>
            <a:r>
              <a:rPr sz="2000"/>
              <a:t> </a:t>
            </a:r>
            <a:r>
              <a:rPr sz="2000" b="1"/>
              <a:t>18 </a:t>
            </a:r>
            <a:r>
              <a:rPr sz="2000" b="1" err="1"/>
              <a:t>dní</a:t>
            </a:r>
            <a:r>
              <a:rPr sz="2000" b="1"/>
              <a:t>, 14 </a:t>
            </a:r>
            <a:r>
              <a:rPr sz="2000" b="1" err="1"/>
              <a:t>hodin</a:t>
            </a:r>
            <a:r>
              <a:rPr sz="2000" b="1"/>
              <a:t> a 22 </a:t>
            </a:r>
            <a:r>
              <a:rPr sz="2000" b="1" err="1" smtClean="0"/>
              <a:t>minut</a:t>
            </a:r>
            <a:r>
              <a:rPr lang="cs-CZ" sz="2000" b="1" smtClean="0"/>
              <a:t>.</a:t>
            </a:r>
          </a:p>
          <a:p>
            <a:pPr marL="238125" lvl="0" indent="-238125" algn="just">
              <a:defRPr sz="1800"/>
            </a:pPr>
            <a:r>
              <a:rPr sz="2000" err="1" smtClean="0"/>
              <a:t>Jednou</a:t>
            </a:r>
            <a:r>
              <a:rPr sz="2000" smtClean="0"/>
              <a:t> </a:t>
            </a:r>
            <a:r>
              <a:rPr sz="2000"/>
              <a:t>z </a:t>
            </a:r>
            <a:r>
              <a:rPr sz="2000" err="1"/>
              <a:t>posledních</a:t>
            </a:r>
            <a:r>
              <a:rPr sz="2000"/>
              <a:t> </a:t>
            </a:r>
            <a:r>
              <a:rPr lang="cs-CZ" sz="2000" smtClean="0"/>
              <a:t>držitelek</a:t>
            </a:r>
            <a:r>
              <a:rPr sz="2000" smtClean="0"/>
              <a:t> </a:t>
            </a:r>
            <a:r>
              <a:rPr sz="2000" err="1"/>
              <a:t>modré</a:t>
            </a:r>
            <a:r>
              <a:rPr sz="2000"/>
              <a:t> </a:t>
            </a:r>
            <a:r>
              <a:rPr sz="2000" err="1"/>
              <a:t>stuhy</a:t>
            </a:r>
            <a:r>
              <a:rPr sz="2000"/>
              <a:t> </a:t>
            </a:r>
            <a:r>
              <a:rPr sz="2000" err="1"/>
              <a:t>byla</a:t>
            </a:r>
            <a:r>
              <a:rPr sz="2000"/>
              <a:t> </a:t>
            </a:r>
            <a:r>
              <a:rPr sz="2000" err="1"/>
              <a:t>americká</a:t>
            </a:r>
            <a:r>
              <a:rPr sz="2000"/>
              <a:t> </a:t>
            </a:r>
            <a:r>
              <a:rPr sz="2000" err="1"/>
              <a:t>loď</a:t>
            </a:r>
            <a:r>
              <a:rPr sz="2000"/>
              <a:t> </a:t>
            </a:r>
            <a:r>
              <a:rPr sz="2000" i="1"/>
              <a:t>United States</a:t>
            </a:r>
            <a:r>
              <a:rPr sz="2000"/>
              <a:t>, </a:t>
            </a:r>
            <a:r>
              <a:rPr sz="2000" err="1"/>
              <a:t>jež</a:t>
            </a:r>
            <a:r>
              <a:rPr sz="2000"/>
              <a:t> </a:t>
            </a:r>
            <a:r>
              <a:rPr sz="2000" err="1"/>
              <a:t>tuto</a:t>
            </a:r>
            <a:r>
              <a:rPr sz="2000"/>
              <a:t> </a:t>
            </a:r>
            <a:r>
              <a:rPr sz="2000" err="1"/>
              <a:t>vzdálenost</a:t>
            </a:r>
            <a:r>
              <a:rPr sz="2000"/>
              <a:t> </a:t>
            </a:r>
            <a:r>
              <a:rPr sz="2000" err="1"/>
              <a:t>překonala</a:t>
            </a:r>
            <a:r>
              <a:rPr sz="2000"/>
              <a:t> v </a:t>
            </a:r>
            <a:r>
              <a:rPr sz="2000" err="1"/>
              <a:t>roce</a:t>
            </a:r>
            <a:r>
              <a:rPr sz="2000"/>
              <a:t> </a:t>
            </a:r>
            <a:r>
              <a:rPr sz="2000" b="1"/>
              <a:t>1952</a:t>
            </a:r>
            <a:r>
              <a:rPr sz="2000"/>
              <a:t> </a:t>
            </a:r>
            <a:r>
              <a:rPr sz="2000" err="1"/>
              <a:t>za</a:t>
            </a:r>
            <a:r>
              <a:rPr sz="2000"/>
              <a:t> </a:t>
            </a:r>
            <a:r>
              <a:rPr sz="2000" b="1"/>
              <a:t>3 </a:t>
            </a:r>
            <a:r>
              <a:rPr sz="2000" b="1" err="1"/>
              <a:t>dny</a:t>
            </a:r>
            <a:r>
              <a:rPr sz="2000" b="1"/>
              <a:t>, 10 </a:t>
            </a:r>
            <a:r>
              <a:rPr sz="2000" b="1" err="1"/>
              <a:t>hodin</a:t>
            </a:r>
            <a:r>
              <a:rPr sz="2000" b="1"/>
              <a:t> a 40 </a:t>
            </a:r>
            <a:r>
              <a:rPr sz="2000" b="1" err="1"/>
              <a:t>minut</a:t>
            </a:r>
            <a:r>
              <a:rPr sz="2000" b="1"/>
              <a:t> </a:t>
            </a:r>
            <a:r>
              <a:rPr sz="2000"/>
              <a:t>- z </a:t>
            </a:r>
            <a:r>
              <a:rPr sz="2000" err="1"/>
              <a:t>východu</a:t>
            </a:r>
            <a:r>
              <a:rPr sz="2000"/>
              <a:t> </a:t>
            </a:r>
            <a:r>
              <a:rPr sz="2000" err="1"/>
              <a:t>na</a:t>
            </a:r>
            <a:r>
              <a:rPr sz="2000"/>
              <a:t> </a:t>
            </a:r>
            <a:r>
              <a:rPr sz="2000" err="1"/>
              <a:t>západ</a:t>
            </a:r>
            <a:r>
              <a:rPr sz="2000"/>
              <a:t>. </a:t>
            </a:r>
            <a:r>
              <a:rPr sz="2000" i="1"/>
              <a:t>(</a:t>
            </a:r>
            <a:r>
              <a:rPr sz="2000" i="1" err="1"/>
              <a:t>Cesta</a:t>
            </a:r>
            <a:r>
              <a:rPr sz="2000" i="1"/>
              <a:t> </a:t>
            </a:r>
            <a:r>
              <a:rPr sz="2000" i="1" err="1"/>
              <a:t>opačným</a:t>
            </a:r>
            <a:r>
              <a:rPr sz="2000" i="1"/>
              <a:t> </a:t>
            </a:r>
            <a:r>
              <a:rPr sz="2000" i="1" err="1"/>
              <a:t>směrem</a:t>
            </a:r>
            <a:r>
              <a:rPr sz="2000" i="1"/>
              <a:t> – </a:t>
            </a:r>
            <a:r>
              <a:rPr sz="2000" i="1" err="1"/>
              <a:t>tzn</a:t>
            </a:r>
            <a:r>
              <a:rPr sz="2000" i="1"/>
              <a:t>. </a:t>
            </a:r>
            <a:r>
              <a:rPr sz="2000" i="1" err="1"/>
              <a:t>ze</a:t>
            </a:r>
            <a:r>
              <a:rPr sz="2000" i="1"/>
              <a:t> </a:t>
            </a:r>
            <a:r>
              <a:rPr sz="2000" i="1" err="1"/>
              <a:t>západu</a:t>
            </a:r>
            <a:r>
              <a:rPr sz="2000" i="1"/>
              <a:t> </a:t>
            </a:r>
            <a:r>
              <a:rPr sz="2000" i="1" err="1"/>
              <a:t>na</a:t>
            </a:r>
            <a:r>
              <a:rPr sz="2000" i="1"/>
              <a:t> </a:t>
            </a:r>
            <a:r>
              <a:rPr sz="2000" i="1" err="1"/>
              <a:t>východ</a:t>
            </a:r>
            <a:r>
              <a:rPr sz="2000" i="1"/>
              <a:t>, </a:t>
            </a:r>
            <a:r>
              <a:rPr sz="2000" i="1" err="1"/>
              <a:t>trvá</a:t>
            </a:r>
            <a:r>
              <a:rPr sz="2000" i="1"/>
              <a:t> </a:t>
            </a:r>
            <a:r>
              <a:rPr sz="2000" i="1" smtClean="0"/>
              <a:t>v </a:t>
            </a:r>
            <a:r>
              <a:rPr sz="2000" i="1" err="1"/>
              <a:t>průměru</a:t>
            </a:r>
            <a:r>
              <a:rPr sz="2000" i="1"/>
              <a:t> o 12 – 24 </a:t>
            </a:r>
            <a:r>
              <a:rPr sz="2000" i="1" err="1"/>
              <a:t>hodin</a:t>
            </a:r>
            <a:r>
              <a:rPr sz="2000" i="1"/>
              <a:t> </a:t>
            </a:r>
            <a:r>
              <a:rPr sz="2000" i="1" err="1"/>
              <a:t>méně</a:t>
            </a:r>
            <a:r>
              <a:rPr sz="2000" i="1"/>
              <a:t>. </a:t>
            </a:r>
            <a:r>
              <a:rPr sz="2000" i="1" err="1"/>
              <a:t>Proč</a:t>
            </a:r>
            <a:r>
              <a:rPr sz="2000" i="1"/>
              <a:t>?)</a:t>
            </a:r>
          </a:p>
          <a:p>
            <a:pPr marL="238125" lvl="0" indent="-238125" algn="just">
              <a:defRPr sz="1800"/>
            </a:pPr>
            <a:r>
              <a:rPr sz="2000" err="1"/>
              <a:t>Jak</a:t>
            </a:r>
            <a:r>
              <a:rPr sz="2000"/>
              <a:t> </a:t>
            </a:r>
            <a:r>
              <a:rPr sz="2000" err="1"/>
              <a:t>dlouho</a:t>
            </a:r>
            <a:r>
              <a:rPr sz="2000"/>
              <a:t> </a:t>
            </a:r>
            <a:r>
              <a:rPr sz="2000" err="1"/>
              <a:t>teď</a:t>
            </a:r>
            <a:r>
              <a:rPr sz="2000"/>
              <a:t> </a:t>
            </a:r>
            <a:r>
              <a:rPr sz="2000" err="1"/>
              <a:t>trvá</a:t>
            </a:r>
            <a:r>
              <a:rPr sz="2000"/>
              <a:t> let </a:t>
            </a:r>
            <a:r>
              <a:rPr sz="2000" err="1"/>
              <a:t>letadlem</a:t>
            </a:r>
            <a:r>
              <a:rPr sz="2000"/>
              <a:t> z </a:t>
            </a:r>
            <a:r>
              <a:rPr sz="2000" err="1"/>
              <a:t>Londýna</a:t>
            </a:r>
            <a:r>
              <a:rPr sz="2000"/>
              <a:t> do New </a:t>
            </a:r>
            <a:r>
              <a:rPr sz="2000" err="1"/>
              <a:t>Yorku</a:t>
            </a:r>
            <a:r>
              <a:rPr sz="2000"/>
              <a:t>?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smtClean="0"/>
              <a:t>Jak se měnila rychlost cestování?</a:t>
            </a:r>
            <a:endParaRPr lang="cs-CZ" sz="4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cs-CZ" smtClean="0"/>
              <a:t>Svět</a:t>
            </a:r>
            <a:r>
              <a:rPr lang="en-US" smtClean="0"/>
              <a:t>  </a:t>
            </a:r>
            <a:r>
              <a:rPr lang="en-US"/>
              <a:t>se </a:t>
            </a:r>
            <a:r>
              <a:rPr lang="en-US" smtClean="0"/>
              <a:t>“</a:t>
            </a:r>
            <a:r>
              <a:rPr lang="cs-CZ" smtClean="0"/>
              <a:t>zmenšil</a:t>
            </a:r>
            <a:r>
              <a:rPr lang="en-US" smtClean="0"/>
              <a:t>”. </a:t>
            </a:r>
            <a:r>
              <a:rPr lang="en-US"/>
              <a:t>To </a:t>
            </a:r>
            <a:r>
              <a:rPr lang="cs-CZ" noProof="1" smtClean="0"/>
              <a:t>neznamená</a:t>
            </a:r>
            <a:r>
              <a:rPr lang="en-US" smtClean="0"/>
              <a:t>, </a:t>
            </a:r>
            <a:r>
              <a:rPr lang="en-US" err="1"/>
              <a:t>že</a:t>
            </a:r>
            <a:r>
              <a:rPr lang="en-US"/>
              <a:t> se </a:t>
            </a:r>
            <a:r>
              <a:rPr lang="en-US" err="1"/>
              <a:t>zkrátily</a:t>
            </a:r>
            <a:r>
              <a:rPr lang="en-US"/>
              <a:t> </a:t>
            </a:r>
            <a:r>
              <a:rPr lang="en-US" err="1"/>
              <a:t>vzdálenosti</a:t>
            </a:r>
            <a:r>
              <a:rPr lang="en-US"/>
              <a:t>, ale </a:t>
            </a:r>
            <a:r>
              <a:rPr lang="en-US" err="1"/>
              <a:t>zkrátila</a:t>
            </a:r>
            <a:r>
              <a:rPr lang="en-US"/>
              <a:t> se </a:t>
            </a:r>
            <a:r>
              <a:rPr lang="en-US" err="1"/>
              <a:t>doba</a:t>
            </a:r>
            <a:r>
              <a:rPr lang="en-US"/>
              <a:t>, </a:t>
            </a:r>
            <a:r>
              <a:rPr lang="en-US" err="1"/>
              <a:t>která</a:t>
            </a:r>
            <a:r>
              <a:rPr lang="en-US"/>
              <a:t> je </a:t>
            </a:r>
            <a:r>
              <a:rPr lang="en-US" err="1"/>
              <a:t>potřeba</a:t>
            </a:r>
            <a:r>
              <a:rPr lang="en-US"/>
              <a:t> k </a:t>
            </a:r>
            <a:r>
              <a:rPr lang="en-US" err="1"/>
              <a:t>překlenutí</a:t>
            </a:r>
            <a:r>
              <a:rPr lang="en-US"/>
              <a:t> </a:t>
            </a:r>
            <a:r>
              <a:rPr lang="en-US" err="1"/>
              <a:t>vzdálenosti</a:t>
            </a:r>
            <a:r>
              <a:rPr lang="en-US"/>
              <a:t>. </a:t>
            </a:r>
            <a:endParaRPr lang="cs-CZ" smtClean="0"/>
          </a:p>
          <a:p>
            <a:r>
              <a:rPr lang="en-US" err="1" smtClean="0"/>
              <a:t>Mnoho</a:t>
            </a:r>
            <a:r>
              <a:rPr lang="en-US" smtClean="0"/>
              <a:t> </a:t>
            </a:r>
            <a:r>
              <a:rPr lang="en-US" err="1"/>
              <a:t>lidí</a:t>
            </a:r>
            <a:r>
              <a:rPr lang="en-US"/>
              <a:t> </a:t>
            </a:r>
            <a:r>
              <a:rPr lang="en-US" err="1"/>
              <a:t>teď</a:t>
            </a:r>
            <a:r>
              <a:rPr lang="en-US"/>
              <a:t> </a:t>
            </a:r>
            <a:r>
              <a:rPr lang="en-US" err="1"/>
              <a:t>může</a:t>
            </a:r>
            <a:r>
              <a:rPr lang="en-US"/>
              <a:t> </a:t>
            </a:r>
            <a:r>
              <a:rPr lang="en-US" err="1"/>
              <a:t>cestovat</a:t>
            </a:r>
            <a:r>
              <a:rPr lang="en-US"/>
              <a:t> </a:t>
            </a:r>
            <a:r>
              <a:rPr lang="en-US" err="1"/>
              <a:t>až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jiný</a:t>
            </a:r>
            <a:r>
              <a:rPr lang="en-US"/>
              <a:t> </a:t>
            </a:r>
            <a:r>
              <a:rPr lang="en-US" err="1"/>
              <a:t>světadíl</a:t>
            </a:r>
            <a:r>
              <a:rPr lang="en-US"/>
              <a:t>, </a:t>
            </a:r>
            <a:r>
              <a:rPr lang="en-US" err="1"/>
              <a:t>máme</a:t>
            </a:r>
            <a:r>
              <a:rPr lang="en-US"/>
              <a:t> k </a:t>
            </a:r>
            <a:r>
              <a:rPr lang="en-US" err="1"/>
              <a:t>dispozici</a:t>
            </a:r>
            <a:r>
              <a:rPr lang="en-US"/>
              <a:t> </a:t>
            </a:r>
            <a:r>
              <a:rPr lang="en-US" err="1"/>
              <a:t>zboží</a:t>
            </a:r>
            <a:r>
              <a:rPr lang="en-US"/>
              <a:t>, </a:t>
            </a:r>
            <a:r>
              <a:rPr lang="en-US" err="1"/>
              <a:t>které</a:t>
            </a:r>
            <a:r>
              <a:rPr lang="en-US"/>
              <a:t> </a:t>
            </a:r>
            <a:r>
              <a:rPr lang="en-US" err="1"/>
              <a:t>pochází</a:t>
            </a:r>
            <a:r>
              <a:rPr lang="en-US"/>
              <a:t> z </a:t>
            </a:r>
            <a:r>
              <a:rPr lang="en-US" err="1"/>
              <a:t>celého</a:t>
            </a:r>
            <a:r>
              <a:rPr lang="en-US"/>
              <a:t> </a:t>
            </a:r>
            <a:r>
              <a:rPr lang="en-US" err="1"/>
              <a:t>světa</a:t>
            </a:r>
            <a:r>
              <a:rPr lang="en-US"/>
              <a:t>. </a:t>
            </a:r>
            <a:r>
              <a:rPr lang="en-US" err="1"/>
              <a:t>Nejrychleji</a:t>
            </a:r>
            <a:r>
              <a:rPr lang="en-US"/>
              <a:t> se </a:t>
            </a:r>
            <a:r>
              <a:rPr lang="en-US" err="1"/>
              <a:t>však</a:t>
            </a:r>
            <a:r>
              <a:rPr lang="en-US"/>
              <a:t> </a:t>
            </a:r>
            <a:r>
              <a:rPr lang="en-US" err="1"/>
              <a:t>přepravují</a:t>
            </a:r>
            <a:r>
              <a:rPr lang="en-US"/>
              <a:t> </a:t>
            </a:r>
            <a:r>
              <a:rPr lang="en-US" err="1"/>
              <a:t>informace</a:t>
            </a:r>
            <a:r>
              <a:rPr lang="en-US"/>
              <a:t>. </a:t>
            </a:r>
            <a:r>
              <a:rPr lang="en-US" err="1"/>
              <a:t>Novinky</a:t>
            </a:r>
            <a:r>
              <a:rPr lang="en-US"/>
              <a:t> a </a:t>
            </a:r>
            <a:r>
              <a:rPr lang="en-US" err="1"/>
              <a:t>zprávy</a:t>
            </a:r>
            <a:r>
              <a:rPr lang="en-US"/>
              <a:t>, </a:t>
            </a:r>
            <a:r>
              <a:rPr lang="en-US" err="1"/>
              <a:t>které</a:t>
            </a:r>
            <a:r>
              <a:rPr lang="en-US"/>
              <a:t> </a:t>
            </a:r>
            <a:r>
              <a:rPr lang="en-US" err="1"/>
              <a:t>dříve</a:t>
            </a:r>
            <a:r>
              <a:rPr lang="en-US"/>
              <a:t> </a:t>
            </a:r>
            <a:r>
              <a:rPr lang="en-US" err="1"/>
              <a:t>putovaly</a:t>
            </a:r>
            <a:r>
              <a:rPr lang="en-US"/>
              <a:t> s </a:t>
            </a:r>
            <a:r>
              <a:rPr lang="en-US" err="1"/>
              <a:t>pocestnými</a:t>
            </a:r>
            <a:r>
              <a:rPr lang="en-US"/>
              <a:t> </a:t>
            </a:r>
            <a:r>
              <a:rPr lang="en-US" err="1"/>
              <a:t>měsíce</a:t>
            </a:r>
            <a:r>
              <a:rPr lang="en-US"/>
              <a:t> </a:t>
            </a:r>
            <a:r>
              <a:rPr lang="en-US" err="1"/>
              <a:t>či</a:t>
            </a:r>
            <a:r>
              <a:rPr lang="en-US"/>
              <a:t> </a:t>
            </a:r>
            <a:r>
              <a:rPr lang="en-US" err="1"/>
              <a:t>roky</a:t>
            </a:r>
            <a:r>
              <a:rPr lang="en-US"/>
              <a:t>, se </a:t>
            </a:r>
            <a:r>
              <a:rPr lang="en-US" err="1"/>
              <a:t>teď</a:t>
            </a:r>
            <a:r>
              <a:rPr lang="en-US"/>
              <a:t> </a:t>
            </a:r>
            <a:r>
              <a:rPr lang="en-US" err="1"/>
              <a:t>díky</a:t>
            </a:r>
            <a:r>
              <a:rPr lang="en-US"/>
              <a:t> </a:t>
            </a:r>
            <a:r>
              <a:rPr lang="en-US" err="1"/>
              <a:t>telefonu</a:t>
            </a:r>
            <a:r>
              <a:rPr lang="en-US"/>
              <a:t> a </a:t>
            </a:r>
            <a:r>
              <a:rPr lang="en-US" err="1"/>
              <a:t>internetu</a:t>
            </a:r>
            <a:r>
              <a:rPr lang="en-US"/>
              <a:t> </a:t>
            </a:r>
            <a:r>
              <a:rPr lang="en-US" err="1"/>
              <a:t>dozvídáme</a:t>
            </a:r>
            <a:r>
              <a:rPr lang="en-US"/>
              <a:t> </a:t>
            </a:r>
            <a:r>
              <a:rPr lang="en-US" err="1"/>
              <a:t>během</a:t>
            </a:r>
            <a:r>
              <a:rPr lang="en-US"/>
              <a:t> </a:t>
            </a:r>
            <a:r>
              <a:rPr lang="en-US" err="1" smtClean="0"/>
              <a:t>vteřiny</a:t>
            </a:r>
            <a:r>
              <a:rPr lang="cs-CZ" smtClean="0"/>
              <a:t>.</a:t>
            </a:r>
            <a:endParaRPr lang="cs-CZ"/>
          </a:p>
          <a:p>
            <a:r>
              <a:rPr lang="cs-CZ" smtClean="0"/>
              <a:t>Příklad změn:</a:t>
            </a:r>
            <a:endParaRPr lang="cs-CZ"/>
          </a:p>
          <a:p>
            <a:pPr>
              <a:buFont typeface="Courier New" panose="02070309020205020404" pitchFamily="49" charset="0"/>
              <a:buChar char="o"/>
            </a:pPr>
            <a:r>
              <a:rPr lang="cs-CZ"/>
              <a:t>Do poloviny 19. století byla nejvyšší rychlost cestování 16 km/hod, pomocí vozů tažených koňmi a plachetnic.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/>
              <a:t>Od poloviny 19. století do přibližně 30. let 20. století jezdily parní vlaky průměrnou rychlostí 100 km/hod a parní lodě průměrnou rychlostí 30 km/hod.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/>
              <a:t>Od 50. let 20. století </a:t>
            </a:r>
            <a:r>
              <a:rPr lang="cs-CZ" smtClean="0"/>
              <a:t>létala </a:t>
            </a:r>
            <a:r>
              <a:rPr lang="cs-CZ"/>
              <a:t>letadla rychlostí 480 až 640 km/hod.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/>
              <a:t>Od 60. a 70. let 20. století </a:t>
            </a:r>
            <a:r>
              <a:rPr lang="cs-CZ" smtClean="0"/>
              <a:t>začala </a:t>
            </a:r>
            <a:r>
              <a:rPr lang="cs-CZ"/>
              <a:t>létat proudová letadla, a to rychlostí 800 až 1120 km/hod.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/>
              <a:t>Od 90. let 20. století máme díky internetu přístup k informacím z druhého konce </a:t>
            </a:r>
            <a:r>
              <a:rPr lang="cs-CZ" smtClean="0"/>
              <a:t>světa, a to </a:t>
            </a:r>
            <a:r>
              <a:rPr lang="cs-CZ"/>
              <a:t>během několika sekund</a:t>
            </a:r>
            <a:r>
              <a:rPr lang="cs-CZ" smtClean="0"/>
              <a:t>.</a:t>
            </a:r>
            <a:r>
              <a:rPr lang="en-US"/>
              <a:t> </a:t>
            </a:r>
            <a:endParaRPr lang="cs-CZ"/>
          </a:p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127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7"/>
          <p:cNvGraphicFramePr/>
          <p:nvPr/>
        </p:nvGraphicFramePr>
        <p:xfrm>
          <a:off x="230187" y="1028700"/>
          <a:ext cx="8712200" cy="481806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44600"/>
                <a:gridCol w="1244600"/>
                <a:gridCol w="1244600"/>
                <a:gridCol w="1244600"/>
                <a:gridCol w="1244600"/>
                <a:gridCol w="1244600"/>
                <a:gridCol w="1244600"/>
              </a:tblGrid>
              <a:tr h="60166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 err="1">
                          <a:solidFill>
                            <a:srgbClr val="FFFFFF"/>
                          </a:solidFill>
                        </a:rPr>
                        <a:t>Odkud</a:t>
                      </a:r>
                      <a:r>
                        <a:rPr sz="1400">
                          <a:solidFill>
                            <a:srgbClr val="FFFFFF"/>
                          </a:solidFill>
                        </a:rPr>
                        <a:t> se </a:t>
                      </a:r>
                      <a:r>
                        <a:rPr sz="1400" err="1">
                          <a:solidFill>
                            <a:srgbClr val="FFFFFF"/>
                          </a:solidFill>
                        </a:rPr>
                        <a:t>cestovalo</a:t>
                      </a:r>
                      <a:r>
                        <a:rPr sz="140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sz="1400" err="1">
                          <a:solidFill>
                            <a:srgbClr val="FFFFFF"/>
                          </a:solidFill>
                        </a:rPr>
                        <a:t>kam</a:t>
                      </a:r>
                      <a:endParaRPr sz="1400">
                        <a:solidFill>
                          <a:srgbClr val="FFFFFF"/>
                        </a:solidFill>
                      </a:endParaRP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Důvody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Způsob dříve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Způsob nyní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Co se převáželo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Pozitivní dopady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400">
                          <a:solidFill>
                            <a:srgbClr val="FFFFFF"/>
                          </a:solidFill>
                        </a:rPr>
                        <a:t>Negativní dopady</a:t>
                      </a:r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30ACEC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</a:tr>
              <a:tr h="60166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</a:tr>
              <a:tr h="60166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</a:tr>
              <a:tr h="60166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8F1FB"/>
                    </a:solidFill>
                  </a:tcPr>
                </a:tc>
              </a:tr>
              <a:tr h="60166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/>
                    </a:p>
                  </a:txBody>
                  <a:tcPr marL="34290" marR="34290" marT="34290" marB="3429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DE3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131603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 err="1"/>
              <a:t>Časová</a:t>
            </a:r>
            <a:r>
              <a:rPr sz="4000"/>
              <a:t> </a:t>
            </a:r>
            <a:r>
              <a:rPr sz="4000" err="1"/>
              <a:t>osa</a:t>
            </a:r>
            <a:endParaRPr sz="4000"/>
          </a:p>
        </p:txBody>
      </p:sp>
      <p:sp>
        <p:nvSpPr>
          <p:cNvPr id="62" name="Shape 62"/>
          <p:cNvSpPr>
            <a:spLocks noGrp="1"/>
          </p:cNvSpPr>
          <p:nvPr>
            <p:ph type="body" idx="4294967295"/>
          </p:nvPr>
        </p:nvSpPr>
        <p:spPr>
          <a:xfrm>
            <a:off x="395536" y="1628801"/>
            <a:ext cx="7859712" cy="424847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0" lvl="0" indent="0">
              <a:buNone/>
              <a:defRPr sz="1800"/>
            </a:pPr>
            <a:r>
              <a:rPr lang="cs-CZ" sz="2400" i="1" smtClean="0"/>
              <a:t>Odhadni rok výroby dopravních prostředků, které jste sestavili z puzzle, a zanes je na časovou osu.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B - horkovzdušný </a:t>
            </a:r>
            <a:r>
              <a:rPr lang="cs-CZ" sz="2400" u="sng" smtClean="0"/>
              <a:t>b</a:t>
            </a:r>
            <a:r>
              <a:rPr lang="cs-CZ" sz="2400" smtClean="0"/>
              <a:t>alón,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V - parní lokomotiva (</a:t>
            </a:r>
            <a:r>
              <a:rPr lang="cs-CZ" sz="2400" u="sng" smtClean="0"/>
              <a:t>v</a:t>
            </a:r>
            <a:r>
              <a:rPr lang="cs-CZ" sz="2400" smtClean="0"/>
              <a:t>lak)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K - jízdní </a:t>
            </a:r>
            <a:r>
              <a:rPr lang="cs-CZ" sz="2400" u="sng" smtClean="0"/>
              <a:t>k</a:t>
            </a:r>
            <a:r>
              <a:rPr lang="cs-CZ" sz="2400" smtClean="0"/>
              <a:t>olo,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M – </a:t>
            </a:r>
            <a:r>
              <a:rPr lang="cs-CZ" sz="2400" u="sng" smtClean="0"/>
              <a:t>m</a:t>
            </a:r>
            <a:r>
              <a:rPr lang="cs-CZ" sz="2400" smtClean="0"/>
              <a:t>otocykl,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L – </a:t>
            </a:r>
            <a:r>
              <a:rPr lang="cs-CZ" sz="2400" u="sng" smtClean="0"/>
              <a:t>l</a:t>
            </a:r>
            <a:r>
              <a:rPr lang="cs-CZ" sz="2400" smtClean="0"/>
              <a:t>etadlo,</a:t>
            </a:r>
          </a:p>
          <a:p>
            <a:pPr lvl="0">
              <a:buSzTx/>
              <a:buNone/>
              <a:defRPr sz="1800"/>
            </a:pPr>
            <a:r>
              <a:rPr lang="cs-CZ" sz="2400" smtClean="0"/>
              <a:t>A - </a:t>
            </a:r>
            <a:r>
              <a:rPr lang="cs-CZ" sz="2400" u="sng" smtClean="0"/>
              <a:t>a</a:t>
            </a:r>
            <a:r>
              <a:rPr lang="cs-CZ" sz="2400" smtClean="0"/>
              <a:t>uto (For</a:t>
            </a:r>
            <a:r>
              <a:rPr lang="cs-CZ" sz="2400" smtClean="0"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cs-CZ" sz="2400" smtClean="0"/>
              <a:t> T).</a:t>
            </a:r>
            <a:endParaRPr lang="cs-CZ" sz="240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205037"/>
            <a:ext cx="8820150" cy="18589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36612"/>
            <a:ext cx="9144000" cy="237648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1908175" y="2700337"/>
            <a:ext cx="490238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8" name="Shape 68"/>
          <p:cNvSpPr/>
          <p:nvPr/>
        </p:nvSpPr>
        <p:spPr>
          <a:xfrm>
            <a:off x="6484349" y="2820987"/>
            <a:ext cx="56156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9" name="Shape 69"/>
          <p:cNvSpPr/>
          <p:nvPr/>
        </p:nvSpPr>
        <p:spPr>
          <a:xfrm>
            <a:off x="2606675" y="2698750"/>
            <a:ext cx="518366" cy="878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V</a:t>
            </a:r>
          </a:p>
        </p:txBody>
      </p:sp>
      <p:sp>
        <p:nvSpPr>
          <p:cNvPr id="70" name="Shape 70"/>
          <p:cNvSpPr/>
          <p:nvPr/>
        </p:nvSpPr>
        <p:spPr>
          <a:xfrm>
            <a:off x="6326187" y="1776412"/>
            <a:ext cx="549276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71" name="Shape 71"/>
          <p:cNvSpPr/>
          <p:nvPr/>
        </p:nvSpPr>
        <p:spPr>
          <a:xfrm>
            <a:off x="3001962" y="1735137"/>
            <a:ext cx="553862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72" name="Shape 72"/>
          <p:cNvSpPr/>
          <p:nvPr/>
        </p:nvSpPr>
        <p:spPr>
          <a:xfrm>
            <a:off x="5419725" y="2820987"/>
            <a:ext cx="639587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73" name="Shape 73"/>
          <p:cNvSpPr/>
          <p:nvPr/>
        </p:nvSpPr>
        <p:spPr>
          <a:xfrm>
            <a:off x="468312" y="4738687"/>
            <a:ext cx="116330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1783</a:t>
            </a:r>
          </a:p>
        </p:txBody>
      </p:sp>
      <p:sp>
        <p:nvSpPr>
          <p:cNvPr id="74" name="Shape 74"/>
          <p:cNvSpPr/>
          <p:nvPr/>
        </p:nvSpPr>
        <p:spPr>
          <a:xfrm>
            <a:off x="3265487" y="4735512"/>
            <a:ext cx="116330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1839</a:t>
            </a:r>
          </a:p>
        </p:txBody>
      </p:sp>
      <p:sp>
        <p:nvSpPr>
          <p:cNvPr id="75" name="Shape 75"/>
          <p:cNvSpPr/>
          <p:nvPr/>
        </p:nvSpPr>
        <p:spPr>
          <a:xfrm>
            <a:off x="1951037" y="4748212"/>
            <a:ext cx="116330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1804</a:t>
            </a:r>
          </a:p>
        </p:txBody>
      </p:sp>
      <p:sp>
        <p:nvSpPr>
          <p:cNvPr id="76" name="Shape 76"/>
          <p:cNvSpPr/>
          <p:nvPr/>
        </p:nvSpPr>
        <p:spPr>
          <a:xfrm>
            <a:off x="5851525" y="4748212"/>
            <a:ext cx="116330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1903</a:t>
            </a:r>
          </a:p>
        </p:txBody>
      </p:sp>
      <p:sp>
        <p:nvSpPr>
          <p:cNvPr id="77" name="Shape 77"/>
          <p:cNvSpPr/>
          <p:nvPr/>
        </p:nvSpPr>
        <p:spPr>
          <a:xfrm>
            <a:off x="4545012" y="4733925"/>
            <a:ext cx="1163301" cy="67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1885</a:t>
            </a:r>
          </a:p>
        </p:txBody>
      </p:sp>
      <p:sp>
        <p:nvSpPr>
          <p:cNvPr id="78" name="Shape 78"/>
          <p:cNvSpPr/>
          <p:nvPr/>
        </p:nvSpPr>
        <p:spPr>
          <a:xfrm>
            <a:off x="7212012" y="4748212"/>
            <a:ext cx="116330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4000" i="1">
                <a:solidFill>
                  <a:srgbClr val="FF0000"/>
                </a:solidFill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000" i="1">
                <a:solidFill>
                  <a:srgbClr val="FF0000"/>
                </a:solidFill>
              </a:rPr>
              <a:t>1908</a:t>
            </a:r>
          </a:p>
        </p:txBody>
      </p:sp>
      <p:pic>
        <p:nvPicPr>
          <p:cNvPr id="79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7750" y="3084512"/>
            <a:ext cx="952500" cy="335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30475" y="3541712"/>
            <a:ext cx="461963" cy="2462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52800" y="2798762"/>
            <a:ext cx="695325" cy="4052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016500" y="3541712"/>
            <a:ext cx="579438" cy="2560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image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81725" y="2822575"/>
            <a:ext cx="450850" cy="4005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973887" y="3754437"/>
            <a:ext cx="658813" cy="18478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4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4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" presetClass="entr" presetSubtype="4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" presetClass="entr" presetSubtype="4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1" animBg="1" advAuto="0"/>
      <p:bldP spid="67" grpId="2" animBg="1" advAuto="0"/>
      <p:bldP spid="68" grpId="17" animBg="1" advAuto="0"/>
      <p:bldP spid="69" grpId="5" animBg="1" advAuto="0"/>
      <p:bldP spid="70" grpId="14" animBg="1" advAuto="0"/>
      <p:bldP spid="71" grpId="8" animBg="1" advAuto="0"/>
      <p:bldP spid="72" grpId="11" animBg="1" advAuto="0"/>
      <p:bldP spid="73" grpId="3" animBg="1" advAuto="0"/>
      <p:bldP spid="74" grpId="9" animBg="1" advAuto="0"/>
      <p:bldP spid="75" grpId="6" animBg="1" advAuto="0"/>
      <p:bldP spid="76" grpId="15" animBg="1" advAuto="0"/>
      <p:bldP spid="77" grpId="12" animBg="1" advAuto="0"/>
      <p:bldP spid="78" grpId="18" animBg="1" advAuto="0"/>
      <p:bldP spid="79" grpId="4" animBg="1" advAuto="0"/>
      <p:bldP spid="80" grpId="7" animBg="1" advAuto="0"/>
      <p:bldP spid="81" grpId="10" animBg="1" advAuto="0"/>
      <p:bldP spid="82" grpId="13" animBg="1" advAuto="0"/>
      <p:bldP spid="83" grpId="16" animBg="1" advAuto="0"/>
      <p:bldP spid="84" grpId="19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74136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/>
              <a:t>Horkovzdušný balón</a:t>
            </a:r>
          </a:p>
        </p:txBody>
      </p:sp>
      <p:pic>
        <p:nvPicPr>
          <p:cNvPr id="87" name="Montgolfiere 1783.jpg" descr="Soubor:Montgolfiere 1783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8175" y="1382712"/>
            <a:ext cx="4217988" cy="3125788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/>
          <p:nvPr/>
        </p:nvSpPr>
        <p:spPr>
          <a:xfrm>
            <a:off x="2997200" y="4508500"/>
            <a:ext cx="1780540" cy="1043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6600"/>
            </a:lvl1pPr>
          </a:lstStyle>
          <a:p>
            <a:pPr lvl="0">
              <a:defRPr sz="1800"/>
            </a:pPr>
            <a:r>
              <a:rPr sz="6600"/>
              <a:t>1783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2" animBg="1" advAuto="0"/>
      <p:bldP spid="87" grpId="1" animBg="1" advAuto="0"/>
      <p:bldP spid="88" grpId="3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124301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/>
              <a:t>Železniční lokomotiva</a:t>
            </a:r>
          </a:p>
        </p:txBody>
      </p:sp>
      <p:pic>
        <p:nvPicPr>
          <p:cNvPr id="91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2275" y="1700212"/>
            <a:ext cx="5114925" cy="320040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Shape 92"/>
          <p:cNvSpPr/>
          <p:nvPr/>
        </p:nvSpPr>
        <p:spPr>
          <a:xfrm>
            <a:off x="3419475" y="5110162"/>
            <a:ext cx="2013419" cy="104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6600"/>
            </a:lvl1pPr>
          </a:lstStyle>
          <a:p>
            <a:pPr lvl="0">
              <a:defRPr sz="1800"/>
            </a:pPr>
            <a:r>
              <a:rPr sz="6600"/>
              <a:t> 1804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2" animBg="1" advAuto="0"/>
      <p:bldP spid="91" grpId="1" animBg="1" advAuto="0"/>
      <p:bldP spid="92" grpId="3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96202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/>
              <a:t>Jízdní kolo</a:t>
            </a:r>
          </a:p>
        </p:txBody>
      </p:sp>
      <p:pic>
        <p:nvPicPr>
          <p:cNvPr id="95" name="Lallement-serpentine-velocipede.png" descr="Soubor:Lallement-serpentine-velocipede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9612" y="1641475"/>
            <a:ext cx="4968876" cy="3376613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2843212" y="5229225"/>
            <a:ext cx="1780541" cy="1043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6600"/>
            </a:lvl1pPr>
          </a:lstStyle>
          <a:p>
            <a:pPr lvl="0">
              <a:defRPr sz="1800"/>
            </a:pPr>
            <a:r>
              <a:rPr sz="6600"/>
              <a:t>1839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2" animBg="1" advAuto="0"/>
      <p:bldP spid="95" grpId="1" animBg="1" advAuto="0"/>
      <p:bldP spid="96" grpId="3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 idx="4294967295"/>
          </p:nvPr>
        </p:nvSpPr>
        <p:spPr>
          <a:xfrm>
            <a:off x="1439863" y="457200"/>
            <a:ext cx="7704137" cy="124301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000"/>
              <a:t>Motocykl</a:t>
            </a:r>
          </a:p>
        </p:txBody>
      </p:sp>
      <p:pic>
        <p:nvPicPr>
          <p:cNvPr id="99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33550" y="1468437"/>
            <a:ext cx="5184775" cy="344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/>
        </p:nvSpPr>
        <p:spPr>
          <a:xfrm>
            <a:off x="3419475" y="4986337"/>
            <a:ext cx="1780540" cy="104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6600"/>
            </a:lvl1pPr>
          </a:lstStyle>
          <a:p>
            <a:pPr lvl="0">
              <a:defRPr sz="1800"/>
            </a:pPr>
            <a:r>
              <a:rPr sz="6600"/>
              <a:t>1855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2" animBg="1" advAuto="0"/>
      <p:bldP spid="99" grpId="1" animBg="1" advAuto="0"/>
      <p:bldP spid="100" grpId="3" animBg="1" advAuto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0ACEC"/>
      </a:accent1>
      <a:accent2>
        <a:srgbClr val="80C34F"/>
      </a:accent2>
      <a:accent3>
        <a:srgbClr val="8F8F8F"/>
      </a:accent3>
      <a:accent4>
        <a:srgbClr val="707070"/>
      </a:accent4>
      <a:accent5>
        <a:srgbClr val="ADD1F3"/>
      </a:accent5>
      <a:accent6>
        <a:srgbClr val="74B148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30ACEC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orbel"/>
            <a:ea typeface="Corbel"/>
            <a:cs typeface="Corbel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30ACEC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orbel"/>
            <a:ea typeface="Corbel"/>
            <a:cs typeface="Corbel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259</Words>
  <Application>Microsoft Office PowerPoint</Application>
  <PresentationFormat>Předvádění na obrazovce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ROZVOJ DOPRAVY  V PRŮBĚHU NOVOVĚKU</vt:lpstr>
      <vt:lpstr>Prezentace aplikace PowerPoint</vt:lpstr>
      <vt:lpstr>Časová osa</vt:lpstr>
      <vt:lpstr>Prezentace aplikace PowerPoint</vt:lpstr>
      <vt:lpstr>Prezentace aplikace PowerPoint</vt:lpstr>
      <vt:lpstr>Horkovzdušný balón</vt:lpstr>
      <vt:lpstr>Železniční lokomotiva</vt:lpstr>
      <vt:lpstr>Jízdní kolo</vt:lpstr>
      <vt:lpstr>Motocykl</vt:lpstr>
      <vt:lpstr>Letadlo, automobil</vt:lpstr>
      <vt:lpstr>Jak se měnila rychlost cestování?</vt:lpstr>
      <vt:lpstr>Jak se měnila rychlost cestování?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ROZVOJ DOPRAVY  V PRŮBĚHU NOVOVĚKU</dc:title>
  <cp:lastModifiedBy>Arpok</cp:lastModifiedBy>
  <cp:revision>4</cp:revision>
  <dcterms:modified xsi:type="dcterms:W3CDTF">2015-10-12T16:16:00Z</dcterms:modified>
</cp:coreProperties>
</file>